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19" r:id="rId2"/>
  </p:sldMasterIdLst>
  <p:sldIdLst>
    <p:sldId id="264" r:id="rId3"/>
    <p:sldId id="265" r:id="rId4"/>
    <p:sldId id="306" r:id="rId5"/>
    <p:sldId id="266" r:id="rId6"/>
    <p:sldId id="268" r:id="rId7"/>
    <p:sldId id="278" r:id="rId8"/>
    <p:sldId id="274" r:id="rId9"/>
    <p:sldId id="300" r:id="rId10"/>
    <p:sldId id="330" r:id="rId11"/>
    <p:sldId id="344" r:id="rId12"/>
    <p:sldId id="345" r:id="rId13"/>
    <p:sldId id="335" r:id="rId14"/>
    <p:sldId id="293" r:id="rId15"/>
    <p:sldId id="290" r:id="rId16"/>
    <p:sldId id="304"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59"/>
    <a:srgbClr val="B1B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65CE20-F677-4D80-A65A-F37805E299E3}" v="15" dt="2022-05-11T17:46:55.8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68" autoAdjust="0"/>
    <p:restoredTop sz="95781"/>
  </p:normalViewPr>
  <p:slideViewPr>
    <p:cSldViewPr snapToGrid="0">
      <p:cViewPr varScale="1">
        <p:scale>
          <a:sx n="82" d="100"/>
          <a:sy n="82" d="100"/>
        </p:scale>
        <p:origin x="1872" y="62"/>
      </p:cViewPr>
      <p:guideLst>
        <p:guide orient="horz" pos="2160"/>
        <p:guide pos="2880"/>
      </p:guideLst>
    </p:cSldViewPr>
  </p:slideViewPr>
  <p:notesTextViewPr>
    <p:cViewPr>
      <p:scale>
        <a:sx n="100" d="100"/>
        <a:sy n="100" d="100"/>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ihcda title slide one">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5273" y="1280967"/>
            <a:ext cx="7772400" cy="1139841"/>
          </a:xfrm>
        </p:spPr>
        <p:txBody>
          <a:bodyPr/>
          <a:lstStyle>
            <a:lvl1pPr>
              <a:defRPr cap="all">
                <a:solidFill>
                  <a:srgbClr val="FFFFFF"/>
                </a:solidFill>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07915729-57B7-6042-B851-C45AF25AD367}"/>
              </a:ext>
            </a:extLst>
          </p:cNvPr>
          <p:cNvSpPr>
            <a:spLocks noGrp="1"/>
          </p:cNvSpPr>
          <p:nvPr>
            <p:ph type="sldNum" sz="quarter" idx="10"/>
          </p:nvPr>
        </p:nvSpPr>
        <p:spPr/>
        <p:txBody>
          <a:bodyPr/>
          <a:lstStyle>
            <a:lvl1pPr>
              <a:defRPr/>
            </a:lvl1pPr>
          </a:lstStyle>
          <a:p>
            <a:fld id="{9D69C71D-8BF6-B04E-91C3-D26D907725D6}" type="slidenum">
              <a:rPr lang="en-US" altLang="en-US"/>
              <a:pPr/>
              <a:t>‹#›</a:t>
            </a:fld>
            <a:endParaRPr lang="en-US" altLang="en-US"/>
          </a:p>
        </p:txBody>
      </p:sp>
    </p:spTree>
    <p:extLst>
      <p:ext uri="{BB962C8B-B14F-4D97-AF65-F5344CB8AC3E}">
        <p14:creationId xmlns:p14="http://schemas.microsoft.com/office/powerpoint/2010/main" val="1456231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ihcda 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335273" y="1280967"/>
            <a:ext cx="7772400" cy="1139841"/>
          </a:xfrm>
        </p:spPr>
        <p:txBody>
          <a:bodyPr/>
          <a:lstStyle>
            <a:lvl1pPr>
              <a:defRPr cap="all">
                <a:solidFill>
                  <a:srgbClr val="A2AD00"/>
                </a:solidFill>
              </a:defRPr>
            </a:lvl1pPr>
          </a:lstStyle>
          <a:p>
            <a:r>
              <a:rPr lang="en-US" dirty="0"/>
              <a:t>Click to edit Master title style</a:t>
            </a:r>
          </a:p>
        </p:txBody>
      </p:sp>
      <p:sp>
        <p:nvSpPr>
          <p:cNvPr id="3" name="Slide Number Placeholder 5">
            <a:extLst>
              <a:ext uri="{FF2B5EF4-FFF2-40B4-BE49-F238E27FC236}">
                <a16:creationId xmlns:a16="http://schemas.microsoft.com/office/drawing/2014/main" id="{4C993EA7-AA29-7342-BC57-421434C53115}"/>
              </a:ext>
            </a:extLst>
          </p:cNvPr>
          <p:cNvSpPr>
            <a:spLocks noGrp="1"/>
          </p:cNvSpPr>
          <p:nvPr>
            <p:ph type="sldNum" sz="quarter" idx="10"/>
          </p:nvPr>
        </p:nvSpPr>
        <p:spPr>
          <a:xfrm>
            <a:off x="325438" y="6146800"/>
            <a:ext cx="2133600" cy="365125"/>
          </a:xfrm>
        </p:spPr>
        <p:txBody>
          <a:bodyPr/>
          <a:lstStyle>
            <a:lvl1pPr>
              <a:defRPr/>
            </a:lvl1pPr>
          </a:lstStyle>
          <a:p>
            <a:fld id="{CF7E31FA-14B1-BF4B-8B00-20AA1C6F5D59}" type="slidenum">
              <a:rPr lang="en-US" altLang="en-US"/>
              <a:pPr/>
              <a:t>‹#›</a:t>
            </a:fld>
            <a:endParaRPr lang="en-US" altLang="en-US"/>
          </a:p>
        </p:txBody>
      </p:sp>
    </p:spTree>
    <p:extLst>
      <p:ext uri="{BB962C8B-B14F-4D97-AF65-F5344CB8AC3E}">
        <p14:creationId xmlns:p14="http://schemas.microsoft.com/office/powerpoint/2010/main" val="3583350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ihcda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cap="all">
                <a:latin typeface="Arial Bold"/>
                <a:cs typeface="Arial Bold"/>
              </a:defRPr>
            </a:lvl1pPr>
          </a:lstStyle>
          <a:p>
            <a:r>
              <a:rPr lang="en-US" dirty="0"/>
              <a:t>Click to edit Master title style</a:t>
            </a:r>
          </a:p>
        </p:txBody>
      </p:sp>
      <p:sp>
        <p:nvSpPr>
          <p:cNvPr id="3" name="Content Placeholder 2"/>
          <p:cNvSpPr>
            <a:spLocks noGrp="1"/>
          </p:cNvSpPr>
          <p:nvPr>
            <p:ph idx="1"/>
          </p:nvPr>
        </p:nvSpPr>
        <p:spPr>
          <a:xfrm>
            <a:off x="335273" y="1426020"/>
            <a:ext cx="8364589" cy="4525963"/>
          </a:xfrm>
        </p:spPr>
        <p:txBody>
          <a:bodyPr/>
          <a:lstStyle>
            <a:lvl1pPr marL="0" indent="0">
              <a:buNone/>
              <a:defRPr sz="1800" b="0" i="0">
                <a:latin typeface="Arial"/>
                <a:cs typeface="Arial"/>
              </a:defRPr>
            </a:lvl1pPr>
            <a:lvl2pPr marL="687388" indent="-225425">
              <a:buClr>
                <a:srgbClr val="003359"/>
              </a:buClr>
              <a:buFont typeface="Arial" pitchFamily="34" charset="0"/>
              <a:buChar char="•"/>
              <a:defRPr sz="1600" b="0" i="0">
                <a:latin typeface="Arial"/>
                <a:cs typeface="Arial"/>
              </a:defRPr>
            </a:lvl2pPr>
            <a:lvl3pPr marL="1141413" indent="-227013">
              <a:buClr>
                <a:srgbClr val="003359"/>
              </a:buClr>
              <a:buFont typeface="Frutiger LT Std 45 Light" pitchFamily="34" charset="0"/>
              <a:buChar char="‐"/>
              <a:defRPr sz="1400" b="0" i="0">
                <a:latin typeface="Arial"/>
                <a:cs typeface="Arial"/>
              </a:defRPr>
            </a:lvl3pPr>
            <a:lvl4pPr marL="1601788" indent="-225425">
              <a:buClr>
                <a:srgbClr val="003359"/>
              </a:buClr>
              <a:buFont typeface="Arial" pitchFamily="34" charset="0"/>
              <a:buChar char="•"/>
              <a:defRPr sz="1200" b="0" i="0">
                <a:latin typeface="Arial"/>
                <a:cs typeface="Arial"/>
              </a:defRPr>
            </a:lvl4pPr>
            <a:lvl5pPr marL="2055813" indent="-227013">
              <a:buClr>
                <a:srgbClr val="003359"/>
              </a:buClr>
              <a:buFont typeface="Frutiger LT Std 45 Light" pitchFamily="34" charset="0"/>
              <a:buChar char="‐"/>
              <a:defRPr sz="1000" b="0" i="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a:extLst>
              <a:ext uri="{FF2B5EF4-FFF2-40B4-BE49-F238E27FC236}">
                <a16:creationId xmlns:a16="http://schemas.microsoft.com/office/drawing/2014/main" id="{BA40DC13-23FB-9B49-A54B-741A3C37E1E5}"/>
              </a:ext>
            </a:extLst>
          </p:cNvPr>
          <p:cNvSpPr>
            <a:spLocks noGrp="1"/>
          </p:cNvSpPr>
          <p:nvPr>
            <p:ph type="sldNum" sz="quarter" idx="10"/>
          </p:nvPr>
        </p:nvSpPr>
        <p:spPr>
          <a:xfrm>
            <a:off x="325438" y="6146800"/>
            <a:ext cx="2133600" cy="365125"/>
          </a:xfrm>
        </p:spPr>
        <p:txBody>
          <a:bodyPr/>
          <a:lstStyle>
            <a:lvl1pPr>
              <a:defRPr/>
            </a:lvl1pPr>
          </a:lstStyle>
          <a:p>
            <a:fld id="{00047450-6476-F544-A66D-DEC1F366075D}" type="slidenum">
              <a:rPr lang="en-US" altLang="en-US"/>
              <a:pPr/>
              <a:t>‹#›</a:t>
            </a:fld>
            <a:endParaRPr lang="en-US" altLang="en-US"/>
          </a:p>
        </p:txBody>
      </p:sp>
    </p:spTree>
    <p:extLst>
      <p:ext uri="{BB962C8B-B14F-4D97-AF65-F5344CB8AC3E}">
        <p14:creationId xmlns:p14="http://schemas.microsoft.com/office/powerpoint/2010/main" val="1728766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2 ihcda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9345" y="4093376"/>
            <a:ext cx="7810881" cy="1362075"/>
          </a:xfrm>
        </p:spPr>
        <p:txBody>
          <a:bodyPr anchor="t">
            <a:normAutofit/>
          </a:bodyPr>
          <a:lstStyle>
            <a:lvl1pPr algn="l">
              <a:defRPr sz="3000" b="1" cap="all"/>
            </a:lvl1pPr>
          </a:lstStyle>
          <a:p>
            <a:r>
              <a:rPr lang="en-US" dirty="0"/>
              <a:t>Click to edit Master title style</a:t>
            </a:r>
          </a:p>
        </p:txBody>
      </p:sp>
      <p:sp>
        <p:nvSpPr>
          <p:cNvPr id="3" name="Text Placeholder 2"/>
          <p:cNvSpPr>
            <a:spLocks noGrp="1"/>
          </p:cNvSpPr>
          <p:nvPr>
            <p:ph type="body" idx="1"/>
          </p:nvPr>
        </p:nvSpPr>
        <p:spPr>
          <a:xfrm>
            <a:off x="301205" y="2593189"/>
            <a:ext cx="7819021" cy="1500187"/>
          </a:xfrm>
        </p:spPr>
        <p:txBody>
          <a:bodyPr anchor="b">
            <a:normAutofit/>
          </a:bodyPr>
          <a:lstStyle>
            <a:lvl1pPr marL="0" indent="0">
              <a:buNone/>
              <a:defRPr sz="1800">
                <a:solidFill>
                  <a:srgbClr val="0033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Slide Number Placeholder 5">
            <a:extLst>
              <a:ext uri="{FF2B5EF4-FFF2-40B4-BE49-F238E27FC236}">
                <a16:creationId xmlns:a16="http://schemas.microsoft.com/office/drawing/2014/main" id="{BCCB5627-809E-B641-9B7D-60B4D37CA115}"/>
              </a:ext>
            </a:extLst>
          </p:cNvPr>
          <p:cNvSpPr>
            <a:spLocks noGrp="1"/>
          </p:cNvSpPr>
          <p:nvPr>
            <p:ph type="sldNum" sz="quarter" idx="10"/>
          </p:nvPr>
        </p:nvSpPr>
        <p:spPr>
          <a:xfrm>
            <a:off x="325438" y="6146800"/>
            <a:ext cx="2133600" cy="365125"/>
          </a:xfrm>
        </p:spPr>
        <p:txBody>
          <a:bodyPr/>
          <a:lstStyle>
            <a:lvl1pPr>
              <a:defRPr/>
            </a:lvl1pPr>
          </a:lstStyle>
          <a:p>
            <a:fld id="{250C9266-DDFF-4047-AE5E-DA99D6341A52}" type="slidenum">
              <a:rPr lang="en-US" altLang="en-US"/>
              <a:pPr/>
              <a:t>‹#›</a:t>
            </a:fld>
            <a:endParaRPr lang="en-US" altLang="en-US"/>
          </a:p>
        </p:txBody>
      </p:sp>
    </p:spTree>
    <p:extLst>
      <p:ext uri="{BB962C8B-B14F-4D97-AF65-F5344CB8AC3E}">
        <p14:creationId xmlns:p14="http://schemas.microsoft.com/office/powerpoint/2010/main" val="2170117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2 ihcda 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5627" y="274638"/>
            <a:ext cx="8373873" cy="1143000"/>
          </a:xfrm>
        </p:spPr>
        <p:txBody>
          <a:bodyPr/>
          <a:lstStyle>
            <a:lvl1pPr>
              <a:defRPr cap="all"/>
            </a:lvl1pPr>
          </a:lstStyle>
          <a:p>
            <a:r>
              <a:rPr lang="en-US" dirty="0"/>
              <a:t>Click to edit Master title style</a:t>
            </a:r>
          </a:p>
        </p:txBody>
      </p:sp>
      <p:sp>
        <p:nvSpPr>
          <p:cNvPr id="3" name="Content Placeholder 2"/>
          <p:cNvSpPr>
            <a:spLocks noGrp="1"/>
          </p:cNvSpPr>
          <p:nvPr>
            <p:ph sz="half" idx="1"/>
          </p:nvPr>
        </p:nvSpPr>
        <p:spPr>
          <a:xfrm>
            <a:off x="325627" y="1600200"/>
            <a:ext cx="4056956" cy="4525963"/>
          </a:xfrm>
        </p:spPr>
        <p:txBody>
          <a:bodyPr/>
          <a:lstStyle>
            <a:lvl1pPr>
              <a:buNone/>
              <a:defRPr sz="1800"/>
            </a:lvl1pPr>
            <a:lvl2pPr>
              <a:buClr>
                <a:srgbClr val="003359"/>
              </a:buClr>
              <a:buFont typeface="Arial" pitchFamily="34" charset="0"/>
              <a:buChar char="•"/>
              <a:defRPr sz="1600"/>
            </a:lvl2pPr>
            <a:lvl3pPr>
              <a:buClr>
                <a:srgbClr val="003359"/>
              </a:buClr>
              <a:buFont typeface="Frutiger LT Std 45 Light" pitchFamily="34" charset="0"/>
              <a:buChar char="‐"/>
              <a:defRPr sz="1400"/>
            </a:lvl3pPr>
            <a:lvl4pPr>
              <a:buClr>
                <a:srgbClr val="003359"/>
              </a:buClr>
              <a:buFont typeface="Arial" pitchFamily="34" charset="0"/>
              <a:buChar char="•"/>
              <a:defRPr sz="1200"/>
            </a:lvl4pPr>
            <a:lvl5pPr>
              <a:buClr>
                <a:srgbClr val="003359"/>
              </a:buClr>
              <a:buFont typeface="Frutiger LT Std 45 Light" pitchFamily="34" charset="0"/>
              <a:buChar char="‐"/>
              <a:defRPr sz="1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buNone/>
              <a:defRPr sz="1800">
                <a:solidFill>
                  <a:srgbClr val="003359"/>
                </a:solidFill>
              </a:defRPr>
            </a:lvl1pPr>
            <a:lvl2pPr>
              <a:buClr>
                <a:srgbClr val="003359"/>
              </a:buClr>
              <a:buFont typeface="Arial" pitchFamily="34" charset="0"/>
              <a:buChar char="•"/>
              <a:defRPr sz="1600">
                <a:solidFill>
                  <a:srgbClr val="003359"/>
                </a:solidFill>
              </a:defRPr>
            </a:lvl2pPr>
            <a:lvl3pPr>
              <a:buClr>
                <a:srgbClr val="003359"/>
              </a:buClr>
              <a:buFont typeface="Frutiger LT Std 45 Light" pitchFamily="34" charset="0"/>
              <a:buChar char="‐"/>
              <a:defRPr sz="1400">
                <a:solidFill>
                  <a:srgbClr val="003359"/>
                </a:solidFill>
              </a:defRPr>
            </a:lvl3pPr>
            <a:lvl4pPr>
              <a:buClr>
                <a:srgbClr val="003359"/>
              </a:buClr>
              <a:buFont typeface="Arial" pitchFamily="34" charset="0"/>
              <a:buChar char="•"/>
              <a:defRPr sz="1200">
                <a:solidFill>
                  <a:srgbClr val="003359"/>
                </a:solidFill>
              </a:defRPr>
            </a:lvl4pPr>
            <a:lvl5pPr>
              <a:buClr>
                <a:srgbClr val="003359"/>
              </a:buClr>
              <a:buFont typeface="Frutiger LT Std 45 Light" pitchFamily="34" charset="0"/>
              <a:buChar char="‐"/>
              <a:defRPr sz="1000">
                <a:solidFill>
                  <a:srgbClr val="00335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2E77F6B8-7E77-524B-A74F-688AD1DFC555}"/>
              </a:ext>
            </a:extLst>
          </p:cNvPr>
          <p:cNvSpPr>
            <a:spLocks noGrp="1"/>
          </p:cNvSpPr>
          <p:nvPr>
            <p:ph type="sldNum" sz="quarter" idx="10"/>
          </p:nvPr>
        </p:nvSpPr>
        <p:spPr>
          <a:xfrm>
            <a:off x="325438" y="6146800"/>
            <a:ext cx="2133600" cy="365125"/>
          </a:xfrm>
        </p:spPr>
        <p:txBody>
          <a:bodyPr/>
          <a:lstStyle>
            <a:lvl1pPr>
              <a:defRPr/>
            </a:lvl1pPr>
          </a:lstStyle>
          <a:p>
            <a:fld id="{B83924B4-6037-B443-811A-42436A05BE58}" type="slidenum">
              <a:rPr lang="en-US" altLang="en-US"/>
              <a:pPr/>
              <a:t>‹#›</a:t>
            </a:fld>
            <a:endParaRPr lang="en-US" altLang="en-US"/>
          </a:p>
        </p:txBody>
      </p:sp>
    </p:spTree>
    <p:extLst>
      <p:ext uri="{BB962C8B-B14F-4D97-AF65-F5344CB8AC3E}">
        <p14:creationId xmlns:p14="http://schemas.microsoft.com/office/powerpoint/2010/main" val="3307171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2 ihcda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US" dirty="0"/>
              <a:t>Click to edit Master title style</a:t>
            </a:r>
          </a:p>
        </p:txBody>
      </p:sp>
      <p:sp>
        <p:nvSpPr>
          <p:cNvPr id="3" name="Slide Number Placeholder 5">
            <a:extLst>
              <a:ext uri="{FF2B5EF4-FFF2-40B4-BE49-F238E27FC236}">
                <a16:creationId xmlns:a16="http://schemas.microsoft.com/office/drawing/2014/main" id="{FDFA0A79-64A2-1449-B747-C0D52A83259E}"/>
              </a:ext>
            </a:extLst>
          </p:cNvPr>
          <p:cNvSpPr>
            <a:spLocks noGrp="1"/>
          </p:cNvSpPr>
          <p:nvPr>
            <p:ph type="sldNum" sz="quarter" idx="10"/>
          </p:nvPr>
        </p:nvSpPr>
        <p:spPr>
          <a:xfrm>
            <a:off x="325438" y="6146800"/>
            <a:ext cx="2133600" cy="365125"/>
          </a:xfrm>
        </p:spPr>
        <p:txBody>
          <a:bodyPr/>
          <a:lstStyle>
            <a:lvl1pPr>
              <a:defRPr/>
            </a:lvl1pPr>
          </a:lstStyle>
          <a:p>
            <a:fld id="{7A02B82D-B660-4441-BE94-EEA3CDFE0B1E}" type="slidenum">
              <a:rPr lang="en-US" altLang="en-US"/>
              <a:pPr/>
              <a:t>‹#›</a:t>
            </a:fld>
            <a:endParaRPr lang="en-US" altLang="en-US"/>
          </a:p>
        </p:txBody>
      </p:sp>
    </p:spTree>
    <p:extLst>
      <p:ext uri="{BB962C8B-B14F-4D97-AF65-F5344CB8AC3E}">
        <p14:creationId xmlns:p14="http://schemas.microsoft.com/office/powerpoint/2010/main" val="5998664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2 ihcda 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D0751209-221A-8E41-AB08-543D27EF4A7A}"/>
              </a:ext>
            </a:extLst>
          </p:cNvPr>
          <p:cNvSpPr>
            <a:spLocks noGrp="1"/>
          </p:cNvSpPr>
          <p:nvPr>
            <p:ph type="sldNum" sz="quarter" idx="10"/>
          </p:nvPr>
        </p:nvSpPr>
        <p:spPr>
          <a:xfrm>
            <a:off x="325438" y="6146800"/>
            <a:ext cx="2133600" cy="365125"/>
          </a:xfrm>
        </p:spPr>
        <p:txBody>
          <a:bodyPr/>
          <a:lstStyle>
            <a:lvl1pPr>
              <a:defRPr/>
            </a:lvl1pPr>
          </a:lstStyle>
          <a:p>
            <a:fld id="{DAEB2A21-0DE0-2945-8669-A6FA32866B11}" type="slidenum">
              <a:rPr lang="en-US" altLang="en-US"/>
              <a:pPr/>
              <a:t>‹#›</a:t>
            </a:fld>
            <a:endParaRPr lang="en-US" altLang="en-US"/>
          </a:p>
        </p:txBody>
      </p:sp>
    </p:spTree>
    <p:extLst>
      <p:ext uri="{BB962C8B-B14F-4D97-AF65-F5344CB8AC3E}">
        <p14:creationId xmlns:p14="http://schemas.microsoft.com/office/powerpoint/2010/main" val="3069219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2 ihcda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5626" y="273050"/>
            <a:ext cx="3139887" cy="1162050"/>
          </a:xfrm>
        </p:spPr>
        <p:txBody>
          <a:bodyPr anchor="b">
            <a:noAutofit/>
          </a:bodyPr>
          <a:lstStyle>
            <a:lvl1pPr algn="l">
              <a:defRPr sz="2000" b="1" cap="all"/>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buClr>
                <a:srgbClr val="003359"/>
              </a:buClr>
              <a:buFont typeface="Arial" pitchFamily="34" charset="0"/>
              <a:buChar char="•"/>
              <a:defRPr sz="1600"/>
            </a:lvl1pPr>
            <a:lvl2pPr>
              <a:buClr>
                <a:srgbClr val="003359"/>
              </a:buClr>
              <a:buFont typeface="Frutiger LT Std 45 Light" pitchFamily="34" charset="0"/>
              <a:buChar char="‐"/>
              <a:defRPr sz="1400"/>
            </a:lvl2pPr>
            <a:lvl3pPr>
              <a:buClr>
                <a:srgbClr val="003359"/>
              </a:buClr>
              <a:buFont typeface="Arial" pitchFamily="34" charset="0"/>
              <a:buChar char="•"/>
              <a:defRPr sz="1200"/>
            </a:lvl3pPr>
            <a:lvl4pPr>
              <a:buClr>
                <a:srgbClr val="003359"/>
              </a:buClr>
              <a:buFont typeface="Frutiger LT Std 45 Light" pitchFamily="34" charset="0"/>
              <a:buChar char="‐"/>
              <a:defRPr sz="1000"/>
            </a:lvl4pPr>
            <a:lvl5pPr>
              <a:buClr>
                <a:srgbClr val="003359"/>
              </a:buClr>
              <a:buFont typeface="Arial" pitchFamily="34" charset="0"/>
              <a:buChar char="•"/>
              <a:defRPr sz="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325626" y="1435100"/>
            <a:ext cx="3139887" cy="4691063"/>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Slide Number Placeholder 5">
            <a:extLst>
              <a:ext uri="{FF2B5EF4-FFF2-40B4-BE49-F238E27FC236}">
                <a16:creationId xmlns:a16="http://schemas.microsoft.com/office/drawing/2014/main" id="{FADE70AA-5F5A-0F43-B3C7-BE805DA5BD93}"/>
              </a:ext>
            </a:extLst>
          </p:cNvPr>
          <p:cNvSpPr>
            <a:spLocks noGrp="1"/>
          </p:cNvSpPr>
          <p:nvPr>
            <p:ph type="sldNum" sz="quarter" idx="10"/>
          </p:nvPr>
        </p:nvSpPr>
        <p:spPr>
          <a:xfrm>
            <a:off x="325438" y="6146800"/>
            <a:ext cx="2133600" cy="365125"/>
          </a:xfrm>
        </p:spPr>
        <p:txBody>
          <a:bodyPr/>
          <a:lstStyle>
            <a:lvl1pPr>
              <a:defRPr/>
            </a:lvl1pPr>
          </a:lstStyle>
          <a:p>
            <a:fld id="{72C78281-B477-A946-A6CF-DC26324E622A}" type="slidenum">
              <a:rPr lang="en-US" altLang="en-US"/>
              <a:pPr/>
              <a:t>‹#›</a:t>
            </a:fld>
            <a:endParaRPr lang="en-US" altLang="en-US"/>
          </a:p>
        </p:txBody>
      </p:sp>
    </p:spTree>
    <p:extLst>
      <p:ext uri="{BB962C8B-B14F-4D97-AF65-F5344CB8AC3E}">
        <p14:creationId xmlns:p14="http://schemas.microsoft.com/office/powerpoint/2010/main" val="1913131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ihcda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3000" b="1" cap="all"/>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Slide Number Placeholder 5">
            <a:extLst>
              <a:ext uri="{FF2B5EF4-FFF2-40B4-BE49-F238E27FC236}">
                <a16:creationId xmlns:a16="http://schemas.microsoft.com/office/drawing/2014/main" id="{E6343090-7EA7-424D-B4CC-A72A664783D0}"/>
              </a:ext>
            </a:extLst>
          </p:cNvPr>
          <p:cNvSpPr>
            <a:spLocks noGrp="1"/>
          </p:cNvSpPr>
          <p:nvPr>
            <p:ph type="sldNum" sz="quarter" idx="10"/>
          </p:nvPr>
        </p:nvSpPr>
        <p:spPr>
          <a:xfrm>
            <a:off x="325438" y="6146800"/>
            <a:ext cx="2133600" cy="365125"/>
          </a:xfrm>
        </p:spPr>
        <p:txBody>
          <a:bodyPr/>
          <a:lstStyle>
            <a:lvl1pPr>
              <a:defRPr/>
            </a:lvl1pPr>
          </a:lstStyle>
          <a:p>
            <a:fld id="{A8310A6A-F7A8-5544-A60E-9E77E2927387}" type="slidenum">
              <a:rPr lang="en-US" altLang="en-US"/>
              <a:pPr/>
              <a:t>‹#›</a:t>
            </a:fld>
            <a:endParaRPr lang="en-US" altLang="en-US"/>
          </a:p>
        </p:txBody>
      </p:sp>
    </p:spTree>
    <p:extLst>
      <p:ext uri="{BB962C8B-B14F-4D97-AF65-F5344CB8AC3E}">
        <p14:creationId xmlns:p14="http://schemas.microsoft.com/office/powerpoint/2010/main" val="70321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ihcda title slide two">
    <p:spTree>
      <p:nvGrpSpPr>
        <p:cNvPr id="1" name=""/>
        <p:cNvGrpSpPr/>
        <p:nvPr/>
      </p:nvGrpSpPr>
      <p:grpSpPr>
        <a:xfrm>
          <a:off x="0" y="0"/>
          <a:ext cx="0" cy="0"/>
          <a:chOff x="0" y="0"/>
          <a:chExt cx="0" cy="0"/>
        </a:xfrm>
      </p:grpSpPr>
      <p:sp>
        <p:nvSpPr>
          <p:cNvPr id="2" name="Title 1"/>
          <p:cNvSpPr>
            <a:spLocks noGrp="1"/>
          </p:cNvSpPr>
          <p:nvPr>
            <p:ph type="ctrTitle"/>
          </p:nvPr>
        </p:nvSpPr>
        <p:spPr>
          <a:xfrm>
            <a:off x="335273" y="1266746"/>
            <a:ext cx="7772400" cy="1139841"/>
          </a:xfrm>
        </p:spPr>
        <p:txBody>
          <a:bodyPr/>
          <a:lstStyle>
            <a:lvl1pPr>
              <a:defRPr cap="all">
                <a:solidFill>
                  <a:srgbClr val="A2AD00"/>
                </a:solidFill>
                <a:latin typeface="Arial Bold"/>
                <a:cs typeface="Arial Bold"/>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F0955D20-B8A1-F444-8274-E68F1D732322}"/>
              </a:ext>
            </a:extLst>
          </p:cNvPr>
          <p:cNvSpPr>
            <a:spLocks noGrp="1"/>
          </p:cNvSpPr>
          <p:nvPr>
            <p:ph type="sldNum" sz="quarter" idx="10"/>
          </p:nvPr>
        </p:nvSpPr>
        <p:spPr/>
        <p:txBody>
          <a:bodyPr/>
          <a:lstStyle>
            <a:lvl1pPr>
              <a:defRPr/>
            </a:lvl1pPr>
          </a:lstStyle>
          <a:p>
            <a:fld id="{15E906AA-7131-E74E-B56A-9D82B4F7A0EB}" type="slidenum">
              <a:rPr lang="en-US" altLang="en-US"/>
              <a:pPr/>
              <a:t>‹#›</a:t>
            </a:fld>
            <a:endParaRPr lang="en-US" altLang="en-US"/>
          </a:p>
        </p:txBody>
      </p:sp>
    </p:spTree>
    <p:extLst>
      <p:ext uri="{BB962C8B-B14F-4D97-AF65-F5344CB8AC3E}">
        <p14:creationId xmlns:p14="http://schemas.microsoft.com/office/powerpoint/2010/main" val="2501302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 ihcda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cap="all">
                <a:latin typeface="Arial Bold"/>
                <a:cs typeface="Arial Bold"/>
              </a:defRPr>
            </a:lvl1pPr>
          </a:lstStyle>
          <a:p>
            <a:r>
              <a:rPr lang="en-US"/>
              <a:t>Click to edit Master title style</a:t>
            </a:r>
            <a:endParaRPr lang="en-US" dirty="0"/>
          </a:p>
        </p:txBody>
      </p:sp>
      <p:sp>
        <p:nvSpPr>
          <p:cNvPr id="3" name="Content Placeholder 2"/>
          <p:cNvSpPr>
            <a:spLocks noGrp="1"/>
          </p:cNvSpPr>
          <p:nvPr>
            <p:ph idx="1"/>
          </p:nvPr>
        </p:nvSpPr>
        <p:spPr>
          <a:xfrm>
            <a:off x="335273" y="1426020"/>
            <a:ext cx="8364589" cy="4525963"/>
          </a:xfrm>
        </p:spPr>
        <p:txBody>
          <a:bodyPr/>
          <a:lstStyle>
            <a:lvl1pPr marL="0" indent="0">
              <a:buNone/>
              <a:defRPr sz="1800" b="0" i="0">
                <a:latin typeface="Arial"/>
                <a:cs typeface="Arial"/>
              </a:defRPr>
            </a:lvl1pPr>
            <a:lvl2pPr marL="687388" indent="-225425">
              <a:buClr>
                <a:srgbClr val="003359"/>
              </a:buClr>
              <a:buFont typeface="Arial" pitchFamily="34" charset="0"/>
              <a:buChar char="•"/>
              <a:defRPr sz="1600" b="0" i="0">
                <a:latin typeface="Arial"/>
                <a:cs typeface="Arial"/>
              </a:defRPr>
            </a:lvl2pPr>
            <a:lvl3pPr marL="1141413" indent="-227013">
              <a:buClr>
                <a:srgbClr val="003359"/>
              </a:buClr>
              <a:buFont typeface="Frutiger LT Std 45 Light" pitchFamily="34" charset="0"/>
              <a:buChar char="‐"/>
              <a:defRPr sz="1400" b="0" i="0">
                <a:latin typeface="Arial"/>
                <a:cs typeface="Arial"/>
              </a:defRPr>
            </a:lvl3pPr>
            <a:lvl4pPr marL="1601788" indent="-225425">
              <a:buClr>
                <a:srgbClr val="003359"/>
              </a:buClr>
              <a:buFont typeface="Arial" pitchFamily="34" charset="0"/>
              <a:buChar char="•"/>
              <a:defRPr sz="1200" b="0" i="0">
                <a:latin typeface="Arial"/>
                <a:cs typeface="Arial"/>
              </a:defRPr>
            </a:lvl4pPr>
            <a:lvl5pPr marL="2055813" indent="-227013">
              <a:buClr>
                <a:srgbClr val="003359"/>
              </a:buClr>
              <a:buFont typeface="Frutiger LT Std 45 Light" pitchFamily="34" charset="0"/>
              <a:buChar char="‐"/>
              <a:defRPr sz="1000" b="0" i="0">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E59EF56A-B460-0946-9A03-DF6F37EFB438}"/>
              </a:ext>
            </a:extLst>
          </p:cNvPr>
          <p:cNvSpPr>
            <a:spLocks noGrp="1"/>
          </p:cNvSpPr>
          <p:nvPr>
            <p:ph type="sldNum" sz="quarter" idx="10"/>
          </p:nvPr>
        </p:nvSpPr>
        <p:spPr/>
        <p:txBody>
          <a:bodyPr/>
          <a:lstStyle>
            <a:lvl1pPr>
              <a:defRPr/>
            </a:lvl1pPr>
          </a:lstStyle>
          <a:p>
            <a:fld id="{076AE074-386F-0E43-BC1F-A27B189B776D}" type="slidenum">
              <a:rPr lang="en-US" altLang="en-US"/>
              <a:pPr/>
              <a:t>‹#›</a:t>
            </a:fld>
            <a:endParaRPr lang="en-US" altLang="en-US"/>
          </a:p>
        </p:txBody>
      </p:sp>
    </p:spTree>
    <p:extLst>
      <p:ext uri="{BB962C8B-B14F-4D97-AF65-F5344CB8AC3E}">
        <p14:creationId xmlns:p14="http://schemas.microsoft.com/office/powerpoint/2010/main" val="3976554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 ihcda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9345" y="4093376"/>
            <a:ext cx="7810881" cy="1362075"/>
          </a:xfrm>
        </p:spPr>
        <p:txBody>
          <a:bodyPr anchor="t">
            <a:normAutofit/>
          </a:bodyPr>
          <a:lstStyle>
            <a:lvl1pPr algn="l">
              <a:defRPr sz="3000" b="1" cap="all"/>
            </a:lvl1pPr>
          </a:lstStyle>
          <a:p>
            <a:r>
              <a:rPr lang="en-US"/>
              <a:t>Click to edit Master title style</a:t>
            </a:r>
            <a:endParaRPr lang="en-US" dirty="0"/>
          </a:p>
        </p:txBody>
      </p:sp>
      <p:sp>
        <p:nvSpPr>
          <p:cNvPr id="3" name="Text Placeholder 2"/>
          <p:cNvSpPr>
            <a:spLocks noGrp="1"/>
          </p:cNvSpPr>
          <p:nvPr>
            <p:ph type="body" idx="1"/>
          </p:nvPr>
        </p:nvSpPr>
        <p:spPr>
          <a:xfrm>
            <a:off x="301205" y="2593189"/>
            <a:ext cx="7819021" cy="1500187"/>
          </a:xfrm>
        </p:spPr>
        <p:txBody>
          <a:bodyPr anchor="b">
            <a:normAutofit/>
          </a:bodyPr>
          <a:lstStyle>
            <a:lvl1pPr marL="0" indent="0">
              <a:buNone/>
              <a:defRPr sz="1800">
                <a:solidFill>
                  <a:srgbClr val="0033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a:extLst>
              <a:ext uri="{FF2B5EF4-FFF2-40B4-BE49-F238E27FC236}">
                <a16:creationId xmlns:a16="http://schemas.microsoft.com/office/drawing/2014/main" id="{610A6904-AB42-AC4F-9B1B-4C5BC4FFDD47}"/>
              </a:ext>
            </a:extLst>
          </p:cNvPr>
          <p:cNvSpPr>
            <a:spLocks noGrp="1"/>
          </p:cNvSpPr>
          <p:nvPr>
            <p:ph type="sldNum" sz="quarter" idx="10"/>
          </p:nvPr>
        </p:nvSpPr>
        <p:spPr/>
        <p:txBody>
          <a:bodyPr/>
          <a:lstStyle>
            <a:lvl1pPr>
              <a:defRPr/>
            </a:lvl1pPr>
          </a:lstStyle>
          <a:p>
            <a:fld id="{132CDED3-C6D6-3D48-87E1-D7C9230337B0}" type="slidenum">
              <a:rPr lang="en-US" altLang="en-US"/>
              <a:pPr/>
              <a:t>‹#›</a:t>
            </a:fld>
            <a:endParaRPr lang="en-US" altLang="en-US"/>
          </a:p>
        </p:txBody>
      </p:sp>
    </p:spTree>
    <p:extLst>
      <p:ext uri="{BB962C8B-B14F-4D97-AF65-F5344CB8AC3E}">
        <p14:creationId xmlns:p14="http://schemas.microsoft.com/office/powerpoint/2010/main" val="2298797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 ihcda 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5627" y="274638"/>
            <a:ext cx="8373873" cy="1143000"/>
          </a:xfrm>
        </p:spPr>
        <p:txBody>
          <a:bodyPr/>
          <a:lstStyle>
            <a:lvl1pPr>
              <a:defRPr cap="all"/>
            </a:lvl1pPr>
          </a:lstStyle>
          <a:p>
            <a:r>
              <a:rPr lang="en-US"/>
              <a:t>Click to edit Master title style</a:t>
            </a:r>
            <a:endParaRPr lang="en-US" dirty="0"/>
          </a:p>
        </p:txBody>
      </p:sp>
      <p:sp>
        <p:nvSpPr>
          <p:cNvPr id="3" name="Content Placeholder 2"/>
          <p:cNvSpPr>
            <a:spLocks noGrp="1"/>
          </p:cNvSpPr>
          <p:nvPr>
            <p:ph sz="half" idx="1"/>
          </p:nvPr>
        </p:nvSpPr>
        <p:spPr>
          <a:xfrm>
            <a:off x="325627" y="1600200"/>
            <a:ext cx="4056956" cy="4525963"/>
          </a:xfrm>
        </p:spPr>
        <p:txBody>
          <a:bodyPr/>
          <a:lstStyle>
            <a:lvl1pPr>
              <a:buNone/>
              <a:defRPr sz="1800"/>
            </a:lvl1pPr>
            <a:lvl2pPr>
              <a:buClr>
                <a:srgbClr val="003359"/>
              </a:buClr>
              <a:buFont typeface="Arial" pitchFamily="34" charset="0"/>
              <a:buChar char="•"/>
              <a:defRPr sz="1600"/>
            </a:lvl2pPr>
            <a:lvl3pPr>
              <a:buClr>
                <a:srgbClr val="003359"/>
              </a:buClr>
              <a:buFont typeface="Frutiger LT Std 45 Light" pitchFamily="34" charset="0"/>
              <a:buChar char="‐"/>
              <a:defRPr sz="1400"/>
            </a:lvl3pPr>
            <a:lvl4pPr>
              <a:buClr>
                <a:srgbClr val="003359"/>
              </a:buClr>
              <a:buFont typeface="Arial" pitchFamily="34" charset="0"/>
              <a:buChar char="•"/>
              <a:defRPr sz="1200"/>
            </a:lvl4pPr>
            <a:lvl5pPr>
              <a:buClr>
                <a:srgbClr val="003359"/>
              </a:buClr>
              <a:buFont typeface="Frutiger LT Std 45 Light" pitchFamily="34" charset="0"/>
              <a:buChar char="‐"/>
              <a:defRPr sz="1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lvl1pPr>
              <a:buNone/>
              <a:defRPr sz="1800">
                <a:solidFill>
                  <a:srgbClr val="003359"/>
                </a:solidFill>
              </a:defRPr>
            </a:lvl1pPr>
            <a:lvl2pPr>
              <a:buClr>
                <a:srgbClr val="003359"/>
              </a:buClr>
              <a:buFont typeface="Arial" pitchFamily="34" charset="0"/>
              <a:buChar char="•"/>
              <a:defRPr sz="1600">
                <a:solidFill>
                  <a:srgbClr val="003359"/>
                </a:solidFill>
              </a:defRPr>
            </a:lvl2pPr>
            <a:lvl3pPr>
              <a:buClr>
                <a:srgbClr val="003359"/>
              </a:buClr>
              <a:buFont typeface="Frutiger LT Std 45 Light" pitchFamily="34" charset="0"/>
              <a:buChar char="‐"/>
              <a:defRPr sz="1400">
                <a:solidFill>
                  <a:srgbClr val="003359"/>
                </a:solidFill>
              </a:defRPr>
            </a:lvl3pPr>
            <a:lvl4pPr>
              <a:buClr>
                <a:srgbClr val="003359"/>
              </a:buClr>
              <a:buFont typeface="Arial" pitchFamily="34" charset="0"/>
              <a:buChar char="•"/>
              <a:defRPr sz="1200">
                <a:solidFill>
                  <a:srgbClr val="003359"/>
                </a:solidFill>
              </a:defRPr>
            </a:lvl4pPr>
            <a:lvl5pPr>
              <a:buClr>
                <a:srgbClr val="003359"/>
              </a:buClr>
              <a:buFont typeface="Frutiger LT Std 45 Light" pitchFamily="34" charset="0"/>
              <a:buChar char="‐"/>
              <a:defRPr sz="1000">
                <a:solidFill>
                  <a:srgbClr val="003359"/>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383074B4-D7DC-DC44-A5EA-827FD4049088}"/>
              </a:ext>
            </a:extLst>
          </p:cNvPr>
          <p:cNvSpPr>
            <a:spLocks noGrp="1"/>
          </p:cNvSpPr>
          <p:nvPr>
            <p:ph type="sldNum" sz="quarter" idx="10"/>
          </p:nvPr>
        </p:nvSpPr>
        <p:spPr/>
        <p:txBody>
          <a:bodyPr/>
          <a:lstStyle>
            <a:lvl1pPr>
              <a:defRPr/>
            </a:lvl1pPr>
          </a:lstStyle>
          <a:p>
            <a:fld id="{3B5167ED-34A1-FB42-9E42-8ED1832601DE}" type="slidenum">
              <a:rPr lang="en-US" altLang="en-US"/>
              <a:pPr/>
              <a:t>‹#›</a:t>
            </a:fld>
            <a:endParaRPr lang="en-US" altLang="en-US"/>
          </a:p>
        </p:txBody>
      </p:sp>
    </p:spTree>
    <p:extLst>
      <p:ext uri="{BB962C8B-B14F-4D97-AF65-F5344CB8AC3E}">
        <p14:creationId xmlns:p14="http://schemas.microsoft.com/office/powerpoint/2010/main" val="1176559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 ihcda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FF0DF77C-668F-B54B-AB56-F2FE73A97181}"/>
              </a:ext>
            </a:extLst>
          </p:cNvPr>
          <p:cNvSpPr>
            <a:spLocks noGrp="1"/>
          </p:cNvSpPr>
          <p:nvPr>
            <p:ph type="sldNum" sz="quarter" idx="10"/>
          </p:nvPr>
        </p:nvSpPr>
        <p:spPr/>
        <p:txBody>
          <a:bodyPr/>
          <a:lstStyle>
            <a:lvl1pPr>
              <a:defRPr/>
            </a:lvl1pPr>
          </a:lstStyle>
          <a:p>
            <a:fld id="{347C425C-0606-5749-A5F9-11D2E41E8488}" type="slidenum">
              <a:rPr lang="en-US" altLang="en-US"/>
              <a:pPr/>
              <a:t>‹#›</a:t>
            </a:fld>
            <a:endParaRPr lang="en-US" altLang="en-US"/>
          </a:p>
        </p:txBody>
      </p:sp>
    </p:spTree>
    <p:extLst>
      <p:ext uri="{BB962C8B-B14F-4D97-AF65-F5344CB8AC3E}">
        <p14:creationId xmlns:p14="http://schemas.microsoft.com/office/powerpoint/2010/main" val="1255107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 ihcda 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F9AE319-12A2-D64B-A22F-0C2D3CD1E734}"/>
              </a:ext>
            </a:extLst>
          </p:cNvPr>
          <p:cNvSpPr>
            <a:spLocks noGrp="1"/>
          </p:cNvSpPr>
          <p:nvPr>
            <p:ph type="sldNum" sz="quarter" idx="10"/>
          </p:nvPr>
        </p:nvSpPr>
        <p:spPr/>
        <p:txBody>
          <a:bodyPr/>
          <a:lstStyle>
            <a:lvl1pPr>
              <a:defRPr/>
            </a:lvl1pPr>
          </a:lstStyle>
          <a:p>
            <a:fld id="{63571A78-B740-C64E-9244-0E45B344EDFD}" type="slidenum">
              <a:rPr lang="en-US" altLang="en-US"/>
              <a:pPr/>
              <a:t>‹#›</a:t>
            </a:fld>
            <a:endParaRPr lang="en-US" altLang="en-US"/>
          </a:p>
        </p:txBody>
      </p:sp>
    </p:spTree>
    <p:extLst>
      <p:ext uri="{BB962C8B-B14F-4D97-AF65-F5344CB8AC3E}">
        <p14:creationId xmlns:p14="http://schemas.microsoft.com/office/powerpoint/2010/main" val="1365973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 ihcda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5626" y="273050"/>
            <a:ext cx="3139887" cy="1162050"/>
          </a:xfrm>
        </p:spPr>
        <p:txBody>
          <a:bodyPr anchor="b">
            <a:noAutofit/>
          </a:bodyPr>
          <a:lstStyle>
            <a:lvl1pPr algn="l">
              <a:defRPr sz="2000" b="1" cap="all"/>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normAutofit/>
          </a:bodyPr>
          <a:lstStyle>
            <a:lvl1pPr>
              <a:buClr>
                <a:srgbClr val="003359"/>
              </a:buClr>
              <a:buFont typeface="Arial" pitchFamily="34" charset="0"/>
              <a:buChar char="•"/>
              <a:defRPr sz="1600"/>
            </a:lvl1pPr>
            <a:lvl2pPr>
              <a:buClr>
                <a:srgbClr val="003359"/>
              </a:buClr>
              <a:buFont typeface="Frutiger LT Std 45 Light" pitchFamily="34" charset="0"/>
              <a:buChar char="‐"/>
              <a:defRPr sz="1400"/>
            </a:lvl2pPr>
            <a:lvl3pPr>
              <a:buClr>
                <a:srgbClr val="003359"/>
              </a:buClr>
              <a:buFont typeface="Arial" pitchFamily="34" charset="0"/>
              <a:buChar char="•"/>
              <a:defRPr sz="1200"/>
            </a:lvl3pPr>
            <a:lvl4pPr>
              <a:buClr>
                <a:srgbClr val="003359"/>
              </a:buClr>
              <a:buFont typeface="Frutiger LT Std 45 Light" pitchFamily="34" charset="0"/>
              <a:buChar char="‐"/>
              <a:defRPr sz="1000"/>
            </a:lvl4pPr>
            <a:lvl5pPr>
              <a:buClr>
                <a:srgbClr val="003359"/>
              </a:buClr>
              <a:buFont typeface="Arial" pitchFamily="34" charset="0"/>
              <a:buChar char="•"/>
              <a:defRPr sz="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25626" y="1435100"/>
            <a:ext cx="3139887" cy="4691063"/>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a:extLst>
              <a:ext uri="{FF2B5EF4-FFF2-40B4-BE49-F238E27FC236}">
                <a16:creationId xmlns:a16="http://schemas.microsoft.com/office/drawing/2014/main" id="{681CFE32-9524-D543-92A1-5F934AF546A6}"/>
              </a:ext>
            </a:extLst>
          </p:cNvPr>
          <p:cNvSpPr>
            <a:spLocks noGrp="1"/>
          </p:cNvSpPr>
          <p:nvPr>
            <p:ph type="sldNum" sz="quarter" idx="10"/>
          </p:nvPr>
        </p:nvSpPr>
        <p:spPr/>
        <p:txBody>
          <a:bodyPr/>
          <a:lstStyle>
            <a:lvl1pPr>
              <a:defRPr/>
            </a:lvl1pPr>
          </a:lstStyle>
          <a:p>
            <a:fld id="{75E30287-2ADD-9542-A221-86CE742F9D79}" type="slidenum">
              <a:rPr lang="en-US" altLang="en-US"/>
              <a:pPr/>
              <a:t>‹#›</a:t>
            </a:fld>
            <a:endParaRPr lang="en-US" altLang="en-US"/>
          </a:p>
        </p:txBody>
      </p:sp>
    </p:spTree>
    <p:extLst>
      <p:ext uri="{BB962C8B-B14F-4D97-AF65-F5344CB8AC3E}">
        <p14:creationId xmlns:p14="http://schemas.microsoft.com/office/powerpoint/2010/main" val="2797149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ihcda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3000" b="1" cap="all"/>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Slide Number Placeholder 5">
            <a:extLst>
              <a:ext uri="{FF2B5EF4-FFF2-40B4-BE49-F238E27FC236}">
                <a16:creationId xmlns:a16="http://schemas.microsoft.com/office/drawing/2014/main" id="{573D04FB-D175-C34F-80F6-A975358CF6EB}"/>
              </a:ext>
            </a:extLst>
          </p:cNvPr>
          <p:cNvSpPr>
            <a:spLocks noGrp="1"/>
          </p:cNvSpPr>
          <p:nvPr>
            <p:ph type="sldNum" sz="quarter" idx="10"/>
          </p:nvPr>
        </p:nvSpPr>
        <p:spPr/>
        <p:txBody>
          <a:bodyPr/>
          <a:lstStyle>
            <a:lvl1pPr>
              <a:defRPr/>
            </a:lvl1pPr>
          </a:lstStyle>
          <a:p>
            <a:fld id="{F14450D4-5D2C-AF4A-BDA0-186FE5978775}" type="slidenum">
              <a:rPr lang="en-US" altLang="en-US"/>
              <a:pPr/>
              <a:t>‹#›</a:t>
            </a:fld>
            <a:endParaRPr lang="en-US" altLang="en-US"/>
          </a:p>
        </p:txBody>
      </p:sp>
    </p:spTree>
    <p:extLst>
      <p:ext uri="{BB962C8B-B14F-4D97-AF65-F5344CB8AC3E}">
        <p14:creationId xmlns:p14="http://schemas.microsoft.com/office/powerpoint/2010/main" val="1412207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3.jpeg"/><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8E7F2B7-95AD-E941-ABC4-BCB139EC6D64}"/>
              </a:ext>
            </a:extLst>
          </p:cNvPr>
          <p:cNvSpPr>
            <a:spLocks noGrp="1"/>
          </p:cNvSpPr>
          <p:nvPr>
            <p:ph type="title"/>
          </p:nvPr>
        </p:nvSpPr>
        <p:spPr bwMode="auto">
          <a:xfrm>
            <a:off x="334963" y="274638"/>
            <a:ext cx="83645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ENTER HEADLINE</a:t>
            </a:r>
          </a:p>
        </p:txBody>
      </p:sp>
      <p:sp>
        <p:nvSpPr>
          <p:cNvPr id="1027" name="Text Placeholder 2">
            <a:extLst>
              <a:ext uri="{FF2B5EF4-FFF2-40B4-BE49-F238E27FC236}">
                <a16:creationId xmlns:a16="http://schemas.microsoft.com/office/drawing/2014/main" id="{E7C1D5BF-D9B1-C945-8B71-4F99B6AFDE45}"/>
              </a:ext>
            </a:extLst>
          </p:cNvPr>
          <p:cNvSpPr>
            <a:spLocks noGrp="1"/>
          </p:cNvSpPr>
          <p:nvPr>
            <p:ph type="body" idx="1"/>
          </p:nvPr>
        </p:nvSpPr>
        <p:spPr bwMode="auto">
          <a:xfrm>
            <a:off x="334963" y="1600200"/>
            <a:ext cx="8364537" cy="414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enter text</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a:extLst>
              <a:ext uri="{FF2B5EF4-FFF2-40B4-BE49-F238E27FC236}">
                <a16:creationId xmlns:a16="http://schemas.microsoft.com/office/drawing/2014/main" id="{0326593D-9CF6-164C-B182-C7127D6AA4CB}"/>
              </a:ext>
            </a:extLst>
          </p:cNvPr>
          <p:cNvSpPr>
            <a:spLocks noGrp="1"/>
          </p:cNvSpPr>
          <p:nvPr>
            <p:ph type="sldNum" sz="quarter" idx="4"/>
          </p:nvPr>
        </p:nvSpPr>
        <p:spPr>
          <a:xfrm>
            <a:off x="325438" y="614680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003359"/>
                </a:solidFill>
              </a:defRPr>
            </a:lvl1pPr>
          </a:lstStyle>
          <a:p>
            <a:fld id="{EA68A58C-F173-3E4A-B29B-FD5BF1F289E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50"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Lst>
  <p:txStyles>
    <p:titleStyle>
      <a:lvl1pPr algn="l" rtl="0" eaLnBrk="1" fontAlgn="base" hangingPunct="1">
        <a:spcBef>
          <a:spcPct val="0"/>
        </a:spcBef>
        <a:spcAft>
          <a:spcPct val="0"/>
        </a:spcAft>
        <a:defRPr sz="3000" b="1" kern="1200">
          <a:solidFill>
            <a:srgbClr val="A2AD00"/>
          </a:solidFill>
          <a:latin typeface="Arial Bold"/>
          <a:ea typeface="ＭＳ Ｐゴシック" pitchFamily="-112" charset="-128"/>
          <a:cs typeface="Arial Bold"/>
        </a:defRPr>
      </a:lvl1pPr>
      <a:lvl2pPr algn="l" rtl="0" eaLnBrk="1" fontAlgn="base" hangingPunct="1">
        <a:spcBef>
          <a:spcPct val="0"/>
        </a:spcBef>
        <a:spcAft>
          <a:spcPct val="0"/>
        </a:spcAft>
        <a:defRPr sz="3000" b="1">
          <a:solidFill>
            <a:srgbClr val="A2AD00"/>
          </a:solidFill>
          <a:latin typeface="Arial Bold" pitchFamily="-111" charset="0"/>
          <a:ea typeface="ＭＳ Ｐゴシック" pitchFamily="-112" charset="-128"/>
          <a:cs typeface="Arial Bold" pitchFamily="-111" charset="0"/>
        </a:defRPr>
      </a:lvl2pPr>
      <a:lvl3pPr algn="l" rtl="0" eaLnBrk="1" fontAlgn="base" hangingPunct="1">
        <a:spcBef>
          <a:spcPct val="0"/>
        </a:spcBef>
        <a:spcAft>
          <a:spcPct val="0"/>
        </a:spcAft>
        <a:defRPr sz="3000" b="1">
          <a:solidFill>
            <a:srgbClr val="A2AD00"/>
          </a:solidFill>
          <a:latin typeface="Arial Bold" pitchFamily="-111" charset="0"/>
          <a:ea typeface="ＭＳ Ｐゴシック" pitchFamily="-112" charset="-128"/>
          <a:cs typeface="Arial Bold" pitchFamily="-111" charset="0"/>
        </a:defRPr>
      </a:lvl3pPr>
      <a:lvl4pPr algn="l" rtl="0" eaLnBrk="1" fontAlgn="base" hangingPunct="1">
        <a:spcBef>
          <a:spcPct val="0"/>
        </a:spcBef>
        <a:spcAft>
          <a:spcPct val="0"/>
        </a:spcAft>
        <a:defRPr sz="3000" b="1">
          <a:solidFill>
            <a:srgbClr val="A2AD00"/>
          </a:solidFill>
          <a:latin typeface="Arial Bold" pitchFamily="-111" charset="0"/>
          <a:ea typeface="ＭＳ Ｐゴシック" pitchFamily="-112" charset="-128"/>
          <a:cs typeface="Arial Bold" pitchFamily="-111" charset="0"/>
        </a:defRPr>
      </a:lvl4pPr>
      <a:lvl5pPr algn="l" rtl="0" eaLnBrk="1" fontAlgn="base" hangingPunct="1">
        <a:spcBef>
          <a:spcPct val="0"/>
        </a:spcBef>
        <a:spcAft>
          <a:spcPct val="0"/>
        </a:spcAft>
        <a:defRPr sz="3000" b="1">
          <a:solidFill>
            <a:srgbClr val="A2AD00"/>
          </a:solidFill>
          <a:latin typeface="Arial Bold" pitchFamily="-111" charset="0"/>
          <a:ea typeface="ＭＳ Ｐゴシック" pitchFamily="-112" charset="-128"/>
          <a:cs typeface="Arial Bold" pitchFamily="-111" charset="0"/>
        </a:defRPr>
      </a:lvl5pPr>
      <a:lvl6pPr marL="457200" algn="l" rtl="0" eaLnBrk="1" fontAlgn="base" hangingPunct="1">
        <a:spcBef>
          <a:spcPct val="0"/>
        </a:spcBef>
        <a:spcAft>
          <a:spcPct val="0"/>
        </a:spcAft>
        <a:defRPr sz="3000">
          <a:solidFill>
            <a:srgbClr val="F0AB00"/>
          </a:solidFill>
          <a:latin typeface="NeutraText-Demi" pitchFamily="-112" charset="0"/>
          <a:ea typeface="ＭＳ Ｐゴシック" pitchFamily="-112" charset="-128"/>
        </a:defRPr>
      </a:lvl6pPr>
      <a:lvl7pPr marL="914400" algn="l" rtl="0" eaLnBrk="1" fontAlgn="base" hangingPunct="1">
        <a:spcBef>
          <a:spcPct val="0"/>
        </a:spcBef>
        <a:spcAft>
          <a:spcPct val="0"/>
        </a:spcAft>
        <a:defRPr sz="3000">
          <a:solidFill>
            <a:srgbClr val="F0AB00"/>
          </a:solidFill>
          <a:latin typeface="NeutraText-Demi" pitchFamily="-112" charset="0"/>
          <a:ea typeface="ＭＳ Ｐゴシック" pitchFamily="-112" charset="-128"/>
        </a:defRPr>
      </a:lvl7pPr>
      <a:lvl8pPr marL="1371600" algn="l" rtl="0" eaLnBrk="1" fontAlgn="base" hangingPunct="1">
        <a:spcBef>
          <a:spcPct val="0"/>
        </a:spcBef>
        <a:spcAft>
          <a:spcPct val="0"/>
        </a:spcAft>
        <a:defRPr sz="3000">
          <a:solidFill>
            <a:srgbClr val="F0AB00"/>
          </a:solidFill>
          <a:latin typeface="NeutraText-Demi" pitchFamily="-112" charset="0"/>
          <a:ea typeface="ＭＳ Ｐゴシック" pitchFamily="-112" charset="-128"/>
        </a:defRPr>
      </a:lvl8pPr>
      <a:lvl9pPr marL="1828800" algn="l" rtl="0" eaLnBrk="1" fontAlgn="base" hangingPunct="1">
        <a:spcBef>
          <a:spcPct val="0"/>
        </a:spcBef>
        <a:spcAft>
          <a:spcPct val="0"/>
        </a:spcAft>
        <a:defRPr sz="3000">
          <a:solidFill>
            <a:srgbClr val="F0AB00"/>
          </a:solidFill>
          <a:latin typeface="NeutraText-Demi" pitchFamily="-112" charset="0"/>
          <a:ea typeface="ＭＳ Ｐゴシック" pitchFamily="-112" charset="-128"/>
        </a:defRPr>
      </a:lvl9pPr>
    </p:titleStyle>
    <p:bodyStyle>
      <a:lvl1pPr marL="687388" indent="-225425" algn="l" rtl="0" eaLnBrk="1" fontAlgn="base" hangingPunct="1">
        <a:spcBef>
          <a:spcPct val="0"/>
        </a:spcBef>
        <a:spcAft>
          <a:spcPct val="0"/>
        </a:spcAft>
        <a:buClr>
          <a:srgbClr val="003359"/>
        </a:buClr>
        <a:buFont typeface="Arial" panose="020B0604020202020204" pitchFamily="34" charset="0"/>
        <a:buChar char="•"/>
        <a:defRPr sz="1600" kern="1200">
          <a:solidFill>
            <a:srgbClr val="003359"/>
          </a:solidFill>
          <a:latin typeface="Arial"/>
          <a:ea typeface="ＭＳ Ｐゴシック" pitchFamily="-112" charset="-128"/>
          <a:cs typeface="Arial"/>
        </a:defRPr>
      </a:lvl1pPr>
      <a:lvl2pPr marL="1141413" indent="-227013" algn="l" rtl="0" eaLnBrk="1" fontAlgn="base" hangingPunct="1">
        <a:spcBef>
          <a:spcPct val="0"/>
        </a:spcBef>
        <a:spcAft>
          <a:spcPct val="0"/>
        </a:spcAft>
        <a:buClr>
          <a:srgbClr val="003359"/>
        </a:buClr>
        <a:buFont typeface="Frutiger LT Std 45 Light" pitchFamily="-111" charset="0"/>
        <a:buChar char="‐"/>
        <a:defRPr sz="1400" kern="1200">
          <a:solidFill>
            <a:srgbClr val="003359"/>
          </a:solidFill>
          <a:latin typeface="Arial"/>
          <a:ea typeface="ＭＳ Ｐゴシック" pitchFamily="-112" charset="-128"/>
          <a:cs typeface="Arial"/>
        </a:defRPr>
      </a:lvl2pPr>
      <a:lvl3pPr marL="1601788" indent="-225425" algn="l" rtl="0" eaLnBrk="1" fontAlgn="base" hangingPunct="1">
        <a:spcBef>
          <a:spcPct val="0"/>
        </a:spcBef>
        <a:spcAft>
          <a:spcPct val="0"/>
        </a:spcAft>
        <a:buClr>
          <a:srgbClr val="003359"/>
        </a:buClr>
        <a:buFont typeface="Arial" panose="020B0604020202020204" pitchFamily="34" charset="0"/>
        <a:buChar char="•"/>
        <a:defRPr sz="1200" kern="1200">
          <a:solidFill>
            <a:srgbClr val="003359"/>
          </a:solidFill>
          <a:latin typeface="Arial"/>
          <a:ea typeface="ＭＳ Ｐゴシック" pitchFamily="-112" charset="-128"/>
          <a:cs typeface="Arial"/>
        </a:defRPr>
      </a:lvl3pPr>
      <a:lvl4pPr marL="2055813" indent="-227013" algn="l" rtl="0" eaLnBrk="1" fontAlgn="base" hangingPunct="1">
        <a:spcBef>
          <a:spcPct val="0"/>
        </a:spcBef>
        <a:spcAft>
          <a:spcPct val="0"/>
        </a:spcAft>
        <a:buClr>
          <a:srgbClr val="003359"/>
        </a:buClr>
        <a:buFont typeface="Frutiger LT Std 45 Light" pitchFamily="-111" charset="0"/>
        <a:buChar char="‐"/>
        <a:defRPr sz="1000" kern="1200">
          <a:solidFill>
            <a:srgbClr val="003359"/>
          </a:solidFill>
          <a:latin typeface="Arial"/>
          <a:ea typeface="ＭＳ Ｐゴシック" pitchFamily="-112" charset="-128"/>
          <a:cs typeface="Arial"/>
        </a:defRPr>
      </a:lvl4pPr>
      <a:lvl5pPr marL="2516188" indent="-225425" algn="l" rtl="0" eaLnBrk="1" fontAlgn="base" hangingPunct="1">
        <a:spcBef>
          <a:spcPct val="0"/>
        </a:spcBef>
        <a:spcAft>
          <a:spcPct val="0"/>
        </a:spcAft>
        <a:buClr>
          <a:srgbClr val="003359"/>
        </a:buClr>
        <a:buFont typeface="Arial" panose="020B0604020202020204" pitchFamily="34" charset="0"/>
        <a:buChar char="•"/>
        <a:defRPr sz="800" kern="1200">
          <a:solidFill>
            <a:srgbClr val="003359"/>
          </a:solidFill>
          <a:latin typeface="Arial"/>
          <a:ea typeface="ＭＳ Ｐゴシック" pitchFamily="-112"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387D7506-CD6B-FB48-98E4-98C332D241D8}"/>
              </a:ext>
            </a:extLst>
          </p:cNvPr>
          <p:cNvSpPr>
            <a:spLocks noGrp="1"/>
          </p:cNvSpPr>
          <p:nvPr>
            <p:ph type="title"/>
          </p:nvPr>
        </p:nvSpPr>
        <p:spPr bwMode="auto">
          <a:xfrm>
            <a:off x="334963" y="274638"/>
            <a:ext cx="83645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ENTER HEADLINE</a:t>
            </a:r>
          </a:p>
        </p:txBody>
      </p:sp>
      <p:sp>
        <p:nvSpPr>
          <p:cNvPr id="2051" name="Text Placeholder 2">
            <a:extLst>
              <a:ext uri="{FF2B5EF4-FFF2-40B4-BE49-F238E27FC236}">
                <a16:creationId xmlns:a16="http://schemas.microsoft.com/office/drawing/2014/main" id="{C33D26F7-D324-9345-84CA-41F4F0A752ED}"/>
              </a:ext>
            </a:extLst>
          </p:cNvPr>
          <p:cNvSpPr>
            <a:spLocks noGrp="1"/>
          </p:cNvSpPr>
          <p:nvPr>
            <p:ph type="body" idx="1"/>
          </p:nvPr>
        </p:nvSpPr>
        <p:spPr bwMode="auto">
          <a:xfrm>
            <a:off x="334963" y="1600200"/>
            <a:ext cx="8364537" cy="414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enter text</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a:extLst>
              <a:ext uri="{FF2B5EF4-FFF2-40B4-BE49-F238E27FC236}">
                <a16:creationId xmlns:a16="http://schemas.microsoft.com/office/drawing/2014/main" id="{A724D356-E136-7B4F-881C-AA04CC86817C}"/>
              </a:ext>
            </a:extLst>
          </p:cNvPr>
          <p:cNvSpPr>
            <a:spLocks noGrp="1"/>
          </p:cNvSpPr>
          <p:nvPr>
            <p:ph type="sldNum" sz="quarter" idx="4"/>
          </p:nvPr>
        </p:nvSpPr>
        <p:spPr>
          <a:xfrm>
            <a:off x="325438" y="626110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003359"/>
                </a:solidFill>
              </a:defRPr>
            </a:lvl1pPr>
          </a:lstStyle>
          <a:p>
            <a:fld id="{02BB1496-8382-9048-80FE-0827F18FDDD1}" type="slidenum">
              <a:rPr lang="en-US" altLang="en-US"/>
              <a:pPr/>
              <a:t>‹#›</a:t>
            </a:fld>
            <a:endParaRPr lang="en-US" altLang="en-US"/>
          </a:p>
        </p:txBody>
      </p:sp>
      <p:pic>
        <p:nvPicPr>
          <p:cNvPr id="2053" name="Picture 4" descr="IHCDA-Logo-RGB.jpg">
            <a:extLst>
              <a:ext uri="{FF2B5EF4-FFF2-40B4-BE49-F238E27FC236}">
                <a16:creationId xmlns:a16="http://schemas.microsoft.com/office/drawing/2014/main" id="{021F5163-6C61-9F43-A63E-7687E87683EA}"/>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675438" y="6021388"/>
            <a:ext cx="2052637"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Lst>
  <p:txStyles>
    <p:titleStyle>
      <a:lvl1pPr algn="l" rtl="0" eaLnBrk="0" fontAlgn="base" hangingPunct="0">
        <a:spcBef>
          <a:spcPct val="0"/>
        </a:spcBef>
        <a:spcAft>
          <a:spcPct val="0"/>
        </a:spcAft>
        <a:defRPr sz="3000" b="1" kern="1200">
          <a:solidFill>
            <a:srgbClr val="A2AD00"/>
          </a:solidFill>
          <a:latin typeface="Arial Bold"/>
          <a:ea typeface="ＭＳ Ｐゴシック" pitchFamily="-112" charset="-128"/>
          <a:cs typeface="Arial Bold"/>
        </a:defRPr>
      </a:lvl1pPr>
      <a:lvl2pPr algn="l" rtl="0" eaLnBrk="0" fontAlgn="base" hangingPunct="0">
        <a:spcBef>
          <a:spcPct val="0"/>
        </a:spcBef>
        <a:spcAft>
          <a:spcPct val="0"/>
        </a:spcAft>
        <a:defRPr sz="3000" b="1">
          <a:solidFill>
            <a:srgbClr val="A2AD00"/>
          </a:solidFill>
          <a:latin typeface="Arial Bold" pitchFamily="-111" charset="0"/>
          <a:ea typeface="ＭＳ Ｐゴシック" pitchFamily="-112" charset="-128"/>
          <a:cs typeface="Arial Bold" pitchFamily="-111" charset="0"/>
        </a:defRPr>
      </a:lvl2pPr>
      <a:lvl3pPr algn="l" rtl="0" eaLnBrk="0" fontAlgn="base" hangingPunct="0">
        <a:spcBef>
          <a:spcPct val="0"/>
        </a:spcBef>
        <a:spcAft>
          <a:spcPct val="0"/>
        </a:spcAft>
        <a:defRPr sz="3000" b="1">
          <a:solidFill>
            <a:srgbClr val="A2AD00"/>
          </a:solidFill>
          <a:latin typeface="Arial Bold" pitchFamily="-111" charset="0"/>
          <a:ea typeface="ＭＳ Ｐゴシック" pitchFamily="-112" charset="-128"/>
          <a:cs typeface="Arial Bold" pitchFamily="-111" charset="0"/>
        </a:defRPr>
      </a:lvl3pPr>
      <a:lvl4pPr algn="l" rtl="0" eaLnBrk="0" fontAlgn="base" hangingPunct="0">
        <a:spcBef>
          <a:spcPct val="0"/>
        </a:spcBef>
        <a:spcAft>
          <a:spcPct val="0"/>
        </a:spcAft>
        <a:defRPr sz="3000" b="1">
          <a:solidFill>
            <a:srgbClr val="A2AD00"/>
          </a:solidFill>
          <a:latin typeface="Arial Bold" pitchFamily="-111" charset="0"/>
          <a:ea typeface="ＭＳ Ｐゴシック" pitchFamily="-112" charset="-128"/>
          <a:cs typeface="Arial Bold" pitchFamily="-111" charset="0"/>
        </a:defRPr>
      </a:lvl4pPr>
      <a:lvl5pPr algn="l" rtl="0" eaLnBrk="0" fontAlgn="base" hangingPunct="0">
        <a:spcBef>
          <a:spcPct val="0"/>
        </a:spcBef>
        <a:spcAft>
          <a:spcPct val="0"/>
        </a:spcAft>
        <a:defRPr sz="3000" b="1">
          <a:solidFill>
            <a:srgbClr val="A2AD00"/>
          </a:solidFill>
          <a:latin typeface="Arial Bold" pitchFamily="-111" charset="0"/>
          <a:ea typeface="ＭＳ Ｐゴシック" pitchFamily="-112" charset="-128"/>
          <a:cs typeface="Arial Bold" pitchFamily="-111" charset="0"/>
        </a:defRPr>
      </a:lvl5pPr>
      <a:lvl6pPr marL="457200" algn="l" rtl="0" fontAlgn="base">
        <a:spcBef>
          <a:spcPct val="0"/>
        </a:spcBef>
        <a:spcAft>
          <a:spcPct val="0"/>
        </a:spcAft>
        <a:defRPr sz="3000">
          <a:solidFill>
            <a:srgbClr val="F0AB00"/>
          </a:solidFill>
          <a:latin typeface="NeutraText-Demi" pitchFamily="-112" charset="0"/>
          <a:ea typeface="ＭＳ Ｐゴシック" pitchFamily="-112" charset="-128"/>
        </a:defRPr>
      </a:lvl6pPr>
      <a:lvl7pPr marL="914400" algn="l" rtl="0" fontAlgn="base">
        <a:spcBef>
          <a:spcPct val="0"/>
        </a:spcBef>
        <a:spcAft>
          <a:spcPct val="0"/>
        </a:spcAft>
        <a:defRPr sz="3000">
          <a:solidFill>
            <a:srgbClr val="F0AB00"/>
          </a:solidFill>
          <a:latin typeface="NeutraText-Demi" pitchFamily="-112" charset="0"/>
          <a:ea typeface="ＭＳ Ｐゴシック" pitchFamily="-112" charset="-128"/>
        </a:defRPr>
      </a:lvl7pPr>
      <a:lvl8pPr marL="1371600" algn="l" rtl="0" fontAlgn="base">
        <a:spcBef>
          <a:spcPct val="0"/>
        </a:spcBef>
        <a:spcAft>
          <a:spcPct val="0"/>
        </a:spcAft>
        <a:defRPr sz="3000">
          <a:solidFill>
            <a:srgbClr val="F0AB00"/>
          </a:solidFill>
          <a:latin typeface="NeutraText-Demi" pitchFamily="-112" charset="0"/>
          <a:ea typeface="ＭＳ Ｐゴシック" pitchFamily="-112" charset="-128"/>
        </a:defRPr>
      </a:lvl8pPr>
      <a:lvl9pPr marL="1828800" algn="l" rtl="0" fontAlgn="base">
        <a:spcBef>
          <a:spcPct val="0"/>
        </a:spcBef>
        <a:spcAft>
          <a:spcPct val="0"/>
        </a:spcAft>
        <a:defRPr sz="3000">
          <a:solidFill>
            <a:srgbClr val="F0AB00"/>
          </a:solidFill>
          <a:latin typeface="NeutraText-Demi" pitchFamily="-112" charset="0"/>
          <a:ea typeface="ＭＳ Ｐゴシック" pitchFamily="-112" charset="-128"/>
        </a:defRPr>
      </a:lvl9pPr>
    </p:titleStyle>
    <p:bodyStyle>
      <a:lvl1pPr marL="687388" indent="-225425" algn="l" rtl="0" eaLnBrk="0" fontAlgn="base" hangingPunct="0">
        <a:spcBef>
          <a:spcPct val="0"/>
        </a:spcBef>
        <a:spcAft>
          <a:spcPct val="0"/>
        </a:spcAft>
        <a:buClr>
          <a:srgbClr val="003359"/>
        </a:buClr>
        <a:buFont typeface="Arial" panose="020B0604020202020204" pitchFamily="34" charset="0"/>
        <a:buChar char="•"/>
        <a:defRPr sz="1600" kern="1200">
          <a:solidFill>
            <a:srgbClr val="003359"/>
          </a:solidFill>
          <a:latin typeface="Arial"/>
          <a:ea typeface="ＭＳ Ｐゴシック" pitchFamily="-112" charset="-128"/>
          <a:cs typeface="Arial"/>
        </a:defRPr>
      </a:lvl1pPr>
      <a:lvl2pPr marL="1141413" indent="-227013" algn="l" rtl="0" eaLnBrk="0" fontAlgn="base" hangingPunct="0">
        <a:spcBef>
          <a:spcPct val="0"/>
        </a:spcBef>
        <a:spcAft>
          <a:spcPct val="0"/>
        </a:spcAft>
        <a:buClr>
          <a:srgbClr val="003359"/>
        </a:buClr>
        <a:buFont typeface="Frutiger LT Std 45 Light" pitchFamily="-111" charset="0"/>
        <a:buChar char="‐"/>
        <a:defRPr sz="1400" kern="1200">
          <a:solidFill>
            <a:srgbClr val="003359"/>
          </a:solidFill>
          <a:latin typeface="Arial"/>
          <a:ea typeface="ＭＳ Ｐゴシック" pitchFamily="-112" charset="-128"/>
          <a:cs typeface="Arial"/>
        </a:defRPr>
      </a:lvl2pPr>
      <a:lvl3pPr marL="1601788" indent="-225425" algn="l" rtl="0" eaLnBrk="0" fontAlgn="base" hangingPunct="0">
        <a:spcBef>
          <a:spcPct val="0"/>
        </a:spcBef>
        <a:spcAft>
          <a:spcPct val="0"/>
        </a:spcAft>
        <a:buClr>
          <a:srgbClr val="003359"/>
        </a:buClr>
        <a:buFont typeface="Arial" panose="020B0604020202020204" pitchFamily="34" charset="0"/>
        <a:buChar char="•"/>
        <a:defRPr sz="1200" kern="1200">
          <a:solidFill>
            <a:srgbClr val="003359"/>
          </a:solidFill>
          <a:latin typeface="Arial"/>
          <a:ea typeface="ＭＳ Ｐゴシック" pitchFamily="-112" charset="-128"/>
          <a:cs typeface="Arial"/>
        </a:defRPr>
      </a:lvl3pPr>
      <a:lvl4pPr marL="2055813" indent="-227013" algn="l" rtl="0" eaLnBrk="0" fontAlgn="base" hangingPunct="0">
        <a:spcBef>
          <a:spcPct val="0"/>
        </a:spcBef>
        <a:spcAft>
          <a:spcPct val="0"/>
        </a:spcAft>
        <a:buClr>
          <a:srgbClr val="003359"/>
        </a:buClr>
        <a:buFont typeface="Frutiger LT Std 45 Light" pitchFamily="-111" charset="0"/>
        <a:buChar char="‐"/>
        <a:defRPr sz="1000" kern="1200">
          <a:solidFill>
            <a:srgbClr val="003359"/>
          </a:solidFill>
          <a:latin typeface="Arial"/>
          <a:ea typeface="ＭＳ Ｐゴシック" pitchFamily="-112" charset="-128"/>
          <a:cs typeface="Arial"/>
        </a:defRPr>
      </a:lvl4pPr>
      <a:lvl5pPr marL="2516188" indent="-225425" algn="l" rtl="0" eaLnBrk="0" fontAlgn="base" hangingPunct="0">
        <a:spcBef>
          <a:spcPct val="0"/>
        </a:spcBef>
        <a:spcAft>
          <a:spcPct val="0"/>
        </a:spcAft>
        <a:buClr>
          <a:srgbClr val="003359"/>
        </a:buClr>
        <a:buFont typeface="Arial" panose="020B0604020202020204" pitchFamily="34" charset="0"/>
        <a:buChar char="•"/>
        <a:defRPr sz="800" kern="1200">
          <a:solidFill>
            <a:srgbClr val="003359"/>
          </a:solidFill>
          <a:latin typeface="Arial"/>
          <a:ea typeface="ＭＳ Ｐゴシック" pitchFamily="-112"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www.indianalegalhelp.org/"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www.in.gov/ihcda/covid-19-resources/" TargetMode="External"/><Relationship Id="rId2" Type="http://schemas.openxmlformats.org/officeDocument/2006/relationships/hyperlink" Target="https://www.in.gov/ihcda/homeowners-and-renters/rental-assistance/" TargetMode="External"/><Relationship Id="rId1" Type="http://schemas.openxmlformats.org/officeDocument/2006/relationships/slideLayout" Target="../slideLayouts/slideLayout3.xml"/><Relationship Id="rId4" Type="http://schemas.openxmlformats.org/officeDocument/2006/relationships/hyperlink" Target="https://indianahousingdashboard.co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IERA@ihcda.in.gov" TargetMode="External"/><Relationship Id="rId2" Type="http://schemas.openxmlformats.org/officeDocument/2006/relationships/hyperlink" Target="http://www.indianahousingnow.org/" TargetMode="External"/><Relationship Id="rId1" Type="http://schemas.openxmlformats.org/officeDocument/2006/relationships/slideLayout" Target="../slideLayouts/slideLayout8.xml"/><Relationship Id="rId5" Type="http://schemas.openxmlformats.org/officeDocument/2006/relationships/hyperlink" Target="mailto:Mgoodpaster@ihcda.in.gov" TargetMode="External"/><Relationship Id="rId4" Type="http://schemas.openxmlformats.org/officeDocument/2006/relationships/hyperlink" Target="mailto:Rbinder@ihcda.in.gov"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Indiana_statistical_areas" TargetMode="External"/><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hyperlink" Target="http://www.indianahousingnow.org/"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s://www.in.gov/ihcda/covid-19-resources/"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5939E22A-E3D5-B94B-A36E-2317A4516FB9}"/>
              </a:ext>
            </a:extLst>
          </p:cNvPr>
          <p:cNvSpPr>
            <a:spLocks noGrp="1"/>
          </p:cNvSpPr>
          <p:nvPr>
            <p:ph type="ctrTitle"/>
          </p:nvPr>
        </p:nvSpPr>
        <p:spPr>
          <a:xfrm>
            <a:off x="334963" y="358815"/>
            <a:ext cx="7772400" cy="3796496"/>
          </a:xfrm>
        </p:spPr>
        <p:txBody>
          <a:bodyPr/>
          <a:lstStyle/>
          <a:p>
            <a:r>
              <a:rPr lang="en-US" dirty="0"/>
              <a:t>Indiana Emergency Rental Assistance Program </a:t>
            </a:r>
            <a:br>
              <a:rPr lang="en-US" dirty="0"/>
            </a:br>
            <a:br>
              <a:rPr lang="en-US" dirty="0"/>
            </a:br>
            <a:br>
              <a:rPr lang="en-US" dirty="0"/>
            </a:br>
            <a:br>
              <a:rPr lang="en-US" dirty="0"/>
            </a:br>
            <a:endParaRPr lang="en-US" altLang="en-US" cap="none" dirty="0">
              <a:latin typeface="Arial Bold" pitchFamily="-111" charset="0"/>
              <a:ea typeface="ＭＳ Ｐゴシック" panose="020B0600070205080204" pitchFamily="34" charset="-128"/>
              <a:cs typeface="Arial Bold" pitchFamily="-111" charset="0"/>
            </a:endParaRPr>
          </a:p>
        </p:txBody>
      </p:sp>
      <p:sp>
        <p:nvSpPr>
          <p:cNvPr id="4" name="Text Placeholder 2">
            <a:extLst>
              <a:ext uri="{FF2B5EF4-FFF2-40B4-BE49-F238E27FC236}">
                <a16:creationId xmlns:a16="http://schemas.microsoft.com/office/drawing/2014/main" id="{664FEAE9-6553-FD47-B453-BD5F32AF8A05}"/>
              </a:ext>
            </a:extLst>
          </p:cNvPr>
          <p:cNvSpPr txBox="1">
            <a:spLocks/>
          </p:cNvSpPr>
          <p:nvPr/>
        </p:nvSpPr>
        <p:spPr>
          <a:xfrm>
            <a:off x="241721" y="4389699"/>
            <a:ext cx="7819021" cy="1500187"/>
          </a:xfrm>
          <a:prstGeom prst="rect">
            <a:avLst/>
          </a:prstGeom>
        </p:spPr>
        <p:txBody>
          <a:bodyPr/>
          <a:lstStyle>
            <a:lvl1pPr marL="687388" indent="-225425" algn="l" rtl="0" eaLnBrk="1" fontAlgn="base" hangingPunct="1">
              <a:spcBef>
                <a:spcPct val="0"/>
              </a:spcBef>
              <a:spcAft>
                <a:spcPct val="0"/>
              </a:spcAft>
              <a:buClr>
                <a:srgbClr val="003359"/>
              </a:buClr>
              <a:buFont typeface="Arial" panose="020B0604020202020204" pitchFamily="34" charset="0"/>
              <a:buChar char="•"/>
              <a:defRPr sz="1600" kern="1200">
                <a:solidFill>
                  <a:srgbClr val="003359"/>
                </a:solidFill>
                <a:latin typeface="Arial"/>
                <a:ea typeface="ＭＳ Ｐゴシック" pitchFamily="-112" charset="-128"/>
                <a:cs typeface="Arial"/>
              </a:defRPr>
            </a:lvl1pPr>
            <a:lvl2pPr marL="1141413" indent="-227013" algn="l" rtl="0" eaLnBrk="1" fontAlgn="base" hangingPunct="1">
              <a:spcBef>
                <a:spcPct val="0"/>
              </a:spcBef>
              <a:spcAft>
                <a:spcPct val="0"/>
              </a:spcAft>
              <a:buClr>
                <a:srgbClr val="003359"/>
              </a:buClr>
              <a:buFont typeface="Frutiger LT Std 45 Light" pitchFamily="-111" charset="0"/>
              <a:buChar char="‐"/>
              <a:defRPr sz="1400" kern="1200">
                <a:solidFill>
                  <a:srgbClr val="003359"/>
                </a:solidFill>
                <a:latin typeface="Arial"/>
                <a:ea typeface="ＭＳ Ｐゴシック" pitchFamily="-112" charset="-128"/>
                <a:cs typeface="Arial"/>
              </a:defRPr>
            </a:lvl2pPr>
            <a:lvl3pPr marL="1601788" indent="-225425" algn="l" rtl="0" eaLnBrk="1" fontAlgn="base" hangingPunct="1">
              <a:spcBef>
                <a:spcPct val="0"/>
              </a:spcBef>
              <a:spcAft>
                <a:spcPct val="0"/>
              </a:spcAft>
              <a:buClr>
                <a:srgbClr val="003359"/>
              </a:buClr>
              <a:buFont typeface="Arial" panose="020B0604020202020204" pitchFamily="34" charset="0"/>
              <a:buChar char="•"/>
              <a:defRPr sz="1200" kern="1200">
                <a:solidFill>
                  <a:srgbClr val="003359"/>
                </a:solidFill>
                <a:latin typeface="Arial"/>
                <a:ea typeface="ＭＳ Ｐゴシック" pitchFamily="-112" charset="-128"/>
                <a:cs typeface="Arial"/>
              </a:defRPr>
            </a:lvl3pPr>
            <a:lvl4pPr marL="2055813" indent="-227013" algn="l" rtl="0" eaLnBrk="1" fontAlgn="base" hangingPunct="1">
              <a:spcBef>
                <a:spcPct val="0"/>
              </a:spcBef>
              <a:spcAft>
                <a:spcPct val="0"/>
              </a:spcAft>
              <a:buClr>
                <a:srgbClr val="003359"/>
              </a:buClr>
              <a:buFont typeface="Frutiger LT Std 45 Light" pitchFamily="-111" charset="0"/>
              <a:buChar char="‐"/>
              <a:defRPr sz="1000" kern="1200">
                <a:solidFill>
                  <a:srgbClr val="003359"/>
                </a:solidFill>
                <a:latin typeface="Arial"/>
                <a:ea typeface="ＭＳ Ｐゴシック" pitchFamily="-112" charset="-128"/>
                <a:cs typeface="Arial"/>
              </a:defRPr>
            </a:lvl4pPr>
            <a:lvl5pPr marL="2516188" indent="-225425" algn="l" rtl="0" eaLnBrk="1" fontAlgn="base" hangingPunct="1">
              <a:spcBef>
                <a:spcPct val="0"/>
              </a:spcBef>
              <a:spcAft>
                <a:spcPct val="0"/>
              </a:spcAft>
              <a:buClr>
                <a:srgbClr val="003359"/>
              </a:buClr>
              <a:buFont typeface="Arial" panose="020B0604020202020204" pitchFamily="34" charset="0"/>
              <a:buChar char="•"/>
              <a:defRPr sz="800" kern="1200">
                <a:solidFill>
                  <a:srgbClr val="003359"/>
                </a:solidFill>
                <a:latin typeface="Arial"/>
                <a:ea typeface="ＭＳ Ｐゴシック" pitchFamily="-112"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solidFill>
                <a:schemeClr val="bg1"/>
              </a:solidFill>
            </a:endParaRPr>
          </a:p>
          <a:p>
            <a:pPr marL="461963" indent="0">
              <a:buNone/>
            </a:pPr>
            <a:r>
              <a:rPr lang="en-US" sz="2000" dirty="0">
                <a:solidFill>
                  <a:schemeClr val="bg1"/>
                </a:solidFill>
              </a:rPr>
              <a:t>Rayanna Binder, </a:t>
            </a:r>
            <a:r>
              <a:rPr lang="en-US" sz="2000">
                <a:solidFill>
                  <a:schemeClr val="bg1"/>
                </a:solidFill>
              </a:rPr>
              <a:t>IERA Policy </a:t>
            </a:r>
            <a:r>
              <a:rPr lang="en-US" sz="2000" dirty="0">
                <a:solidFill>
                  <a:schemeClr val="bg1"/>
                </a:solidFill>
              </a:rPr>
              <a:t>Director</a:t>
            </a:r>
          </a:p>
          <a:p>
            <a:pPr marL="461963" indent="0">
              <a:buNone/>
            </a:pPr>
            <a:r>
              <a:rPr lang="en-US" sz="2000" dirty="0">
                <a:solidFill>
                  <a:schemeClr val="bg1"/>
                </a:solidFill>
              </a:rPr>
              <a:t>Mindi </a:t>
            </a:r>
            <a:r>
              <a:rPr lang="en-US" sz="2000" dirty="0" err="1">
                <a:solidFill>
                  <a:schemeClr val="bg1"/>
                </a:solidFill>
              </a:rPr>
              <a:t>Goodpaster</a:t>
            </a:r>
            <a:r>
              <a:rPr lang="en-US" sz="2000" dirty="0">
                <a:solidFill>
                  <a:schemeClr val="bg1"/>
                </a:solidFill>
              </a:rPr>
              <a:t>, IERA Community Outreach Manager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3A524-C7F2-46FE-BBB6-342FEE18941A}"/>
              </a:ext>
            </a:extLst>
          </p:cNvPr>
          <p:cNvSpPr>
            <a:spLocks noGrp="1"/>
          </p:cNvSpPr>
          <p:nvPr>
            <p:ph type="title"/>
          </p:nvPr>
        </p:nvSpPr>
        <p:spPr/>
        <p:txBody>
          <a:bodyPr/>
          <a:lstStyle/>
          <a:p>
            <a:r>
              <a:rPr lang="en-US" dirty="0"/>
              <a:t>Outreach and Promotion </a:t>
            </a:r>
          </a:p>
        </p:txBody>
      </p:sp>
      <p:sp>
        <p:nvSpPr>
          <p:cNvPr id="4" name="Content Placeholder 3">
            <a:extLst>
              <a:ext uri="{FF2B5EF4-FFF2-40B4-BE49-F238E27FC236}">
                <a16:creationId xmlns:a16="http://schemas.microsoft.com/office/drawing/2014/main" id="{2D9FA9E7-E4B5-4223-A551-73DC570D2570}"/>
              </a:ext>
            </a:extLst>
          </p:cNvPr>
          <p:cNvSpPr>
            <a:spLocks noGrp="1"/>
          </p:cNvSpPr>
          <p:nvPr>
            <p:ph sz="half" idx="1"/>
          </p:nvPr>
        </p:nvSpPr>
        <p:spPr>
          <a:xfrm>
            <a:off x="4761417" y="1286506"/>
            <a:ext cx="4056956" cy="4822880"/>
          </a:xfrm>
        </p:spPr>
        <p:txBody>
          <a:bodyPr/>
          <a:lstStyle/>
          <a:p>
            <a:r>
              <a:rPr lang="en-US" b="1" u="sng" dirty="0"/>
              <a:t>Promotion</a:t>
            </a:r>
          </a:p>
          <a:p>
            <a:pPr marL="285750" indent="-285750">
              <a:spcBef>
                <a:spcPts val="600"/>
              </a:spcBef>
              <a:buFont typeface="Arial" panose="020B0604020202020204" pitchFamily="34" charset="0"/>
              <a:buChar char="•"/>
            </a:pPr>
            <a:r>
              <a:rPr lang="en-US" sz="1600" dirty="0"/>
              <a:t>Over 500,000 postcards sent to households receiving a categorical eligibility benefit such as SNAP</a:t>
            </a:r>
          </a:p>
          <a:p>
            <a:pPr marL="285750" indent="-285750">
              <a:spcBef>
                <a:spcPts val="600"/>
              </a:spcBef>
              <a:buFont typeface="Arial" panose="020B0604020202020204" pitchFamily="34" charset="0"/>
              <a:buChar char="•"/>
            </a:pPr>
            <a:r>
              <a:rPr lang="en-US" sz="1600" dirty="0"/>
              <a:t>Email campaigns targeting renter households with income under $35,000</a:t>
            </a:r>
          </a:p>
          <a:p>
            <a:pPr marL="285750" indent="-285750">
              <a:spcBef>
                <a:spcPts val="600"/>
              </a:spcBef>
              <a:buFont typeface="Arial" panose="020B0604020202020204" pitchFamily="34" charset="0"/>
              <a:buChar char="•"/>
            </a:pPr>
            <a:r>
              <a:rPr lang="en-US" sz="1600" dirty="0"/>
              <a:t>Branded content pieces </a:t>
            </a:r>
          </a:p>
          <a:p>
            <a:pPr marL="285750" indent="-285750">
              <a:spcBef>
                <a:spcPts val="600"/>
              </a:spcBef>
              <a:buFont typeface="Arial" panose="020B0604020202020204" pitchFamily="34" charset="0"/>
              <a:buChar char="•"/>
            </a:pPr>
            <a:r>
              <a:rPr lang="en-US" sz="1600" dirty="0"/>
              <a:t>Outreach to and through local schools </a:t>
            </a:r>
          </a:p>
          <a:p>
            <a:pPr marL="285750" indent="-285750">
              <a:spcBef>
                <a:spcPts val="600"/>
              </a:spcBef>
              <a:buFont typeface="Arial" panose="020B0604020202020204" pitchFamily="34" charset="0"/>
              <a:buChar char="•"/>
            </a:pPr>
            <a:r>
              <a:rPr lang="en-US" sz="1600" dirty="0"/>
              <a:t>Digital ads and streaming content </a:t>
            </a:r>
          </a:p>
          <a:p>
            <a:pPr marL="285750" indent="-285750">
              <a:spcBef>
                <a:spcPts val="600"/>
              </a:spcBef>
              <a:buFont typeface="Arial" panose="020B0604020202020204" pitchFamily="34" charset="0"/>
              <a:buChar char="•"/>
            </a:pPr>
            <a:r>
              <a:rPr lang="en-US" sz="1600" dirty="0"/>
              <a:t>One sheets and partner resources available online </a:t>
            </a:r>
          </a:p>
          <a:p>
            <a:pPr marL="0" indent="0">
              <a:spcBef>
                <a:spcPts val="600"/>
              </a:spcBef>
            </a:pPr>
            <a:endParaRPr lang="en-US" sz="1600" dirty="0"/>
          </a:p>
          <a:p>
            <a:endParaRPr lang="en-US" dirty="0"/>
          </a:p>
        </p:txBody>
      </p:sp>
      <p:sp>
        <p:nvSpPr>
          <p:cNvPr id="5" name="Content Placeholder 4">
            <a:extLst>
              <a:ext uri="{FF2B5EF4-FFF2-40B4-BE49-F238E27FC236}">
                <a16:creationId xmlns:a16="http://schemas.microsoft.com/office/drawing/2014/main" id="{2CA51F59-39F4-4C78-A830-9D2E87ECB067}"/>
              </a:ext>
            </a:extLst>
          </p:cNvPr>
          <p:cNvSpPr>
            <a:spLocks noGrp="1"/>
          </p:cNvSpPr>
          <p:nvPr>
            <p:ph sz="half" idx="2"/>
          </p:nvPr>
        </p:nvSpPr>
        <p:spPr>
          <a:xfrm>
            <a:off x="473963" y="1286506"/>
            <a:ext cx="4038600" cy="4822880"/>
          </a:xfrm>
        </p:spPr>
        <p:txBody>
          <a:bodyPr/>
          <a:lstStyle/>
          <a:p>
            <a:r>
              <a:rPr lang="en-US" b="1" u="sng" dirty="0"/>
              <a:t>Outreach </a:t>
            </a:r>
          </a:p>
          <a:p>
            <a:pPr marL="285750" indent="-285750">
              <a:spcBef>
                <a:spcPts val="600"/>
              </a:spcBef>
              <a:buFont typeface="Arial" panose="020B0604020202020204" pitchFamily="34" charset="0"/>
              <a:buChar char="•"/>
            </a:pPr>
            <a:r>
              <a:rPr lang="en-US" sz="1600" dirty="0"/>
              <a:t>Public and community specific sign-up events </a:t>
            </a:r>
          </a:p>
          <a:p>
            <a:pPr marL="285750" indent="-285750">
              <a:spcBef>
                <a:spcPts val="600"/>
              </a:spcBef>
              <a:buFont typeface="Arial" panose="020B0604020202020204" pitchFamily="34" charset="0"/>
              <a:buChar char="•"/>
            </a:pPr>
            <a:r>
              <a:rPr lang="en-US" sz="1600" dirty="0"/>
              <a:t>Landlord information events </a:t>
            </a:r>
          </a:p>
          <a:p>
            <a:pPr marL="285750" indent="-285750">
              <a:spcBef>
                <a:spcPts val="600"/>
              </a:spcBef>
              <a:buFont typeface="Arial" panose="020B0604020202020204" pitchFamily="34" charset="0"/>
              <a:buChar char="•"/>
            </a:pPr>
            <a:r>
              <a:rPr lang="en-US" sz="1600" dirty="0"/>
              <a:t>Agency events including Indiana Department of Workforce Development </a:t>
            </a:r>
          </a:p>
          <a:p>
            <a:pPr marL="285750" indent="-285750">
              <a:spcBef>
                <a:spcPts val="600"/>
              </a:spcBef>
              <a:buFont typeface="Arial" panose="020B0604020202020204" pitchFamily="34" charset="0"/>
              <a:buChar char="•"/>
            </a:pPr>
            <a:r>
              <a:rPr lang="en-US" sz="1600" dirty="0"/>
              <a:t>Media events including public radio (WFYI) panels and sponsored events</a:t>
            </a:r>
          </a:p>
          <a:p>
            <a:pPr marL="285750" indent="-285750">
              <a:spcBef>
                <a:spcPts val="600"/>
              </a:spcBef>
              <a:buFont typeface="Arial" panose="020B0604020202020204" pitchFamily="34" charset="0"/>
              <a:buChar char="•"/>
            </a:pPr>
            <a:r>
              <a:rPr lang="en-US" sz="1600" dirty="0"/>
              <a:t>Resource fairs </a:t>
            </a:r>
          </a:p>
          <a:p>
            <a:pPr marL="285750" indent="-285750">
              <a:spcBef>
                <a:spcPts val="600"/>
              </a:spcBef>
              <a:buFont typeface="Arial" panose="020B0604020202020204" pitchFamily="34" charset="0"/>
              <a:buChar char="•"/>
            </a:pPr>
            <a:r>
              <a:rPr lang="en-US" sz="1600" dirty="0"/>
              <a:t>Conferences </a:t>
            </a:r>
          </a:p>
          <a:p>
            <a:pPr marL="285750" indent="-285750">
              <a:spcBef>
                <a:spcPts val="600"/>
              </a:spcBef>
              <a:buFont typeface="Arial" panose="020B0604020202020204" pitchFamily="34" charset="0"/>
              <a:buChar char="•"/>
            </a:pPr>
            <a:r>
              <a:rPr lang="en-US" sz="1600" dirty="0"/>
              <a:t>Outreach strategies have varied greatly for IERA based on the geographic areas we do and do not serve </a:t>
            </a:r>
          </a:p>
          <a:p>
            <a:endParaRPr lang="en-US" dirty="0"/>
          </a:p>
        </p:txBody>
      </p:sp>
    </p:spTree>
    <p:extLst>
      <p:ext uri="{BB962C8B-B14F-4D97-AF65-F5344CB8AC3E}">
        <p14:creationId xmlns:p14="http://schemas.microsoft.com/office/powerpoint/2010/main" val="3980569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4706A-320E-47A8-BEDD-5AB99F642D7F}"/>
              </a:ext>
            </a:extLst>
          </p:cNvPr>
          <p:cNvSpPr>
            <a:spLocks noGrp="1"/>
          </p:cNvSpPr>
          <p:nvPr>
            <p:ph type="title"/>
          </p:nvPr>
        </p:nvSpPr>
        <p:spPr/>
        <p:txBody>
          <a:bodyPr/>
          <a:lstStyle/>
          <a:p>
            <a:r>
              <a:rPr lang="en-US" dirty="0"/>
              <a:t>Era2 housing stability legal services</a:t>
            </a:r>
          </a:p>
        </p:txBody>
      </p:sp>
      <p:sp>
        <p:nvSpPr>
          <p:cNvPr id="3" name="Content Placeholder 2">
            <a:extLst>
              <a:ext uri="{FF2B5EF4-FFF2-40B4-BE49-F238E27FC236}">
                <a16:creationId xmlns:a16="http://schemas.microsoft.com/office/drawing/2014/main" id="{C8195ED2-C388-463A-9644-1C88BDBD8184}"/>
              </a:ext>
            </a:extLst>
          </p:cNvPr>
          <p:cNvSpPr>
            <a:spLocks noGrp="1"/>
          </p:cNvSpPr>
          <p:nvPr>
            <p:ph idx="1"/>
          </p:nvPr>
        </p:nvSpPr>
        <p:spPr/>
        <p:txBody>
          <a:bodyPr/>
          <a:lstStyle/>
          <a:p>
            <a:pPr marL="285750" indent="-285750">
              <a:buFont typeface="Arial" panose="020B0604020202020204" pitchFamily="34" charset="0"/>
              <a:buChar char="•"/>
            </a:pPr>
            <a:r>
              <a:rPr lang="en-US" dirty="0"/>
              <a:t>$13.1M allocated for housing stability legal services statewide managed by Indiana Bar Foundation</a:t>
            </a:r>
          </a:p>
          <a:p>
            <a:pPr marL="285750" indent="-285750">
              <a:buFont typeface="Arial" panose="020B0604020202020204" pitchFamily="34" charset="0"/>
              <a:buChar char="•"/>
            </a:pPr>
            <a:r>
              <a:rPr lang="en-US" dirty="0"/>
              <a:t>Expand legal services through the creation of a network of partnering attorneys and legal service providers</a:t>
            </a:r>
          </a:p>
          <a:p>
            <a:pPr marL="972820" lvl="1" indent="-285750"/>
            <a:r>
              <a:rPr lang="en-US" dirty="0">
                <a:ea typeface="ＭＳ Ｐゴシック"/>
              </a:rPr>
              <a:t>Brief service clinics </a:t>
            </a:r>
            <a:endParaRPr lang="en-US" dirty="0"/>
          </a:p>
          <a:p>
            <a:pPr marL="972820" lvl="1" indent="-285750"/>
            <a:r>
              <a:rPr lang="en-US" dirty="0">
                <a:ea typeface="ＭＳ Ｐゴシック"/>
              </a:rPr>
              <a:t>Limited scope service</a:t>
            </a:r>
          </a:p>
          <a:p>
            <a:pPr marL="972820" lvl="1" indent="-285750"/>
            <a:r>
              <a:rPr lang="en-US" dirty="0"/>
              <a:t>Full legal representation</a:t>
            </a:r>
          </a:p>
          <a:p>
            <a:pPr marL="285750" indent="-285750">
              <a:buFont typeface="Arial" panose="020B0604020202020204" pitchFamily="34" charset="0"/>
              <a:buChar char="•"/>
            </a:pPr>
            <a:r>
              <a:rPr lang="en-US" dirty="0"/>
              <a:t>Increase access to legal information and resources</a:t>
            </a:r>
          </a:p>
          <a:p>
            <a:pPr marL="972820" lvl="1" indent="-285750"/>
            <a:r>
              <a:rPr lang="en-US" dirty="0">
                <a:ea typeface="ＭＳ Ｐゴシック"/>
              </a:rPr>
              <a:t>In-person, remote, and live tools such as legal navigators</a:t>
            </a:r>
          </a:p>
          <a:p>
            <a:pPr marL="972820" lvl="1" indent="-285750"/>
            <a:r>
              <a:rPr lang="en-US" dirty="0">
                <a:ea typeface="ＭＳ Ｐゴシック"/>
              </a:rPr>
              <a:t>Internet resource website</a:t>
            </a:r>
          </a:p>
          <a:p>
            <a:pPr marL="972820" lvl="1" indent="-285750"/>
            <a:r>
              <a:rPr lang="en-US" dirty="0"/>
              <a:t>Legal kiosks featuring housing information in courts and community locations</a:t>
            </a:r>
          </a:p>
          <a:p>
            <a:pPr marL="285750" indent="-285750"/>
            <a:endParaRPr lang="en-US" dirty="0"/>
          </a:p>
          <a:p>
            <a:pPr marL="285750" indent="-285750"/>
            <a:r>
              <a:rPr lang="en-US" dirty="0">
                <a:hlinkClick r:id="rId2"/>
              </a:rPr>
              <a:t>www.IndianaLegalHelp.org</a:t>
            </a:r>
            <a:r>
              <a:rPr lang="en-US" dirty="0"/>
              <a:t> </a:t>
            </a:r>
          </a:p>
        </p:txBody>
      </p:sp>
    </p:spTree>
    <p:extLst>
      <p:ext uri="{BB962C8B-B14F-4D97-AF65-F5344CB8AC3E}">
        <p14:creationId xmlns:p14="http://schemas.microsoft.com/office/powerpoint/2010/main" val="2439067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16D99-6A80-4E42-8D5C-70A84C54B6E8}"/>
              </a:ext>
            </a:extLst>
          </p:cNvPr>
          <p:cNvSpPr>
            <a:spLocks noGrp="1"/>
          </p:cNvSpPr>
          <p:nvPr>
            <p:ph type="title"/>
          </p:nvPr>
        </p:nvSpPr>
        <p:spPr/>
        <p:txBody>
          <a:bodyPr/>
          <a:lstStyle/>
          <a:p>
            <a:r>
              <a:rPr lang="en-US" dirty="0"/>
              <a:t>ERA2 Housing Stability services</a:t>
            </a:r>
          </a:p>
        </p:txBody>
      </p:sp>
      <p:sp>
        <p:nvSpPr>
          <p:cNvPr id="4" name="Content Placeholder 3">
            <a:extLst>
              <a:ext uri="{FF2B5EF4-FFF2-40B4-BE49-F238E27FC236}">
                <a16:creationId xmlns:a16="http://schemas.microsoft.com/office/drawing/2014/main" id="{9AC5A16C-797D-425B-A98F-64C3A49F7E04}"/>
              </a:ext>
            </a:extLst>
          </p:cNvPr>
          <p:cNvSpPr>
            <a:spLocks noGrp="1"/>
          </p:cNvSpPr>
          <p:nvPr>
            <p:ph idx="1"/>
          </p:nvPr>
        </p:nvSpPr>
        <p:spPr/>
        <p:txBody>
          <a:bodyPr>
            <a:normAutofit/>
          </a:bodyPr>
          <a:lstStyle/>
          <a:p>
            <a:pPr marL="285750" indent="-285750">
              <a:lnSpc>
                <a:spcPct val="120000"/>
              </a:lnSpc>
              <a:spcBef>
                <a:spcPts val="600"/>
              </a:spcBef>
              <a:buFont typeface="Arial" panose="020B0604020202020204" pitchFamily="34" charset="0"/>
              <a:buChar char="•"/>
            </a:pPr>
            <a:r>
              <a:rPr lang="en-US" sz="2100" dirty="0"/>
              <a:t>$15.4 million allocated for housing counseling statewide managed by the Indiana Community Action Association</a:t>
            </a:r>
          </a:p>
          <a:p>
            <a:pPr marL="285750" indent="-285750">
              <a:lnSpc>
                <a:spcPct val="120000"/>
              </a:lnSpc>
              <a:spcBef>
                <a:spcPts val="600"/>
              </a:spcBef>
              <a:buFont typeface="Arial" panose="020B0604020202020204" pitchFamily="34" charset="0"/>
              <a:buChar char="•"/>
            </a:pPr>
            <a:r>
              <a:rPr lang="en-US" sz="2100" dirty="0"/>
              <a:t>Contracting agencies will assist with application submission in person and virtually </a:t>
            </a:r>
          </a:p>
          <a:p>
            <a:pPr marL="285750" indent="-285750">
              <a:lnSpc>
                <a:spcPct val="120000"/>
              </a:lnSpc>
              <a:spcBef>
                <a:spcPts val="600"/>
              </a:spcBef>
              <a:buFont typeface="Arial" panose="020B0604020202020204" pitchFamily="34" charset="0"/>
              <a:buChar char="•"/>
            </a:pPr>
            <a:r>
              <a:rPr lang="en-US" sz="2100" dirty="0"/>
              <a:t>All households that have received an IERA benefit will be offered free housing counseling to assist with establishing economic stability prior to the end of their IERA benefits </a:t>
            </a:r>
          </a:p>
          <a:p>
            <a:pPr marL="285750" indent="-285750">
              <a:lnSpc>
                <a:spcPct val="120000"/>
              </a:lnSpc>
              <a:spcBef>
                <a:spcPts val="600"/>
              </a:spcBef>
              <a:buFont typeface="Arial" panose="020B0604020202020204" pitchFamily="34" charset="0"/>
              <a:buChar char="•"/>
            </a:pPr>
            <a:r>
              <a:rPr lang="en-US" sz="2100" dirty="0"/>
              <a:t>Housing counselors will also be able to assist with relocation including capped costs for moving expenses and rental deposits</a:t>
            </a:r>
          </a:p>
          <a:p>
            <a:pPr marL="0" indent="0">
              <a:spcBef>
                <a:spcPts val="600"/>
              </a:spcBef>
            </a:pPr>
            <a:endParaRPr lang="en-US" sz="1400" dirty="0"/>
          </a:p>
          <a:p>
            <a:pPr marL="0" indent="0">
              <a:spcBef>
                <a:spcPts val="600"/>
              </a:spcBef>
            </a:pPr>
            <a:endParaRPr lang="en-US" sz="1400" dirty="0"/>
          </a:p>
          <a:p>
            <a:pPr marL="0" indent="0">
              <a:spcBef>
                <a:spcPts val="600"/>
              </a:spcBef>
            </a:pPr>
            <a:endParaRPr lang="en-US" sz="1400" dirty="0"/>
          </a:p>
          <a:p>
            <a:endParaRPr lang="en-US" dirty="0"/>
          </a:p>
        </p:txBody>
      </p:sp>
    </p:spTree>
    <p:extLst>
      <p:ext uri="{BB962C8B-B14F-4D97-AF65-F5344CB8AC3E}">
        <p14:creationId xmlns:p14="http://schemas.microsoft.com/office/powerpoint/2010/main" val="2195405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9BD0A-6FD5-D749-AD33-E09970571F8A}"/>
              </a:ext>
            </a:extLst>
          </p:cNvPr>
          <p:cNvSpPr>
            <a:spLocks noGrp="1"/>
          </p:cNvSpPr>
          <p:nvPr>
            <p:ph type="title"/>
          </p:nvPr>
        </p:nvSpPr>
        <p:spPr/>
        <p:txBody>
          <a:bodyPr/>
          <a:lstStyle/>
          <a:p>
            <a:r>
              <a:rPr lang="en-US" dirty="0"/>
              <a:t>websites</a:t>
            </a:r>
          </a:p>
        </p:txBody>
      </p:sp>
      <p:sp>
        <p:nvSpPr>
          <p:cNvPr id="3" name="Content Placeholder 2">
            <a:extLst>
              <a:ext uri="{FF2B5EF4-FFF2-40B4-BE49-F238E27FC236}">
                <a16:creationId xmlns:a16="http://schemas.microsoft.com/office/drawing/2014/main" id="{4DDF3403-D48B-9746-B3D7-3493EA4C2443}"/>
              </a:ext>
            </a:extLst>
          </p:cNvPr>
          <p:cNvSpPr>
            <a:spLocks noGrp="1"/>
          </p:cNvSpPr>
          <p:nvPr>
            <p:ph idx="1"/>
          </p:nvPr>
        </p:nvSpPr>
        <p:spPr>
          <a:xfrm>
            <a:off x="334963" y="1166018"/>
            <a:ext cx="8281188" cy="4525963"/>
          </a:xfrm>
        </p:spPr>
        <p:txBody>
          <a:bodyPr/>
          <a:lstStyle/>
          <a:p>
            <a:endParaRPr lang="en-US" b="1" u="sng" dirty="0"/>
          </a:p>
          <a:p>
            <a:r>
              <a:rPr lang="en-US" b="1" dirty="0"/>
              <a:t>IHCDA’s IERA Webpage</a:t>
            </a:r>
            <a:r>
              <a:rPr lang="en-US" dirty="0"/>
              <a:t> </a:t>
            </a:r>
          </a:p>
          <a:p>
            <a:pPr marL="285750" indent="-285750">
              <a:buFont typeface="Arial" panose="020B0604020202020204" pitchFamily="34" charset="0"/>
              <a:buChar char="•"/>
            </a:pPr>
            <a:r>
              <a:rPr lang="en-US" dirty="0"/>
              <a:t>Program specific resources, including fact sheets in English and Spanish </a:t>
            </a:r>
          </a:p>
          <a:p>
            <a:r>
              <a:rPr lang="en-US" dirty="0">
                <a:hlinkClick r:id="rId2"/>
              </a:rPr>
              <a:t>https://www.in.gov/ihcda/homeowners-and-renters/rental-assistance/</a:t>
            </a:r>
            <a:r>
              <a:rPr lang="en-US" dirty="0"/>
              <a:t> </a:t>
            </a:r>
          </a:p>
          <a:p>
            <a:endParaRPr lang="en-US" dirty="0"/>
          </a:p>
          <a:p>
            <a:r>
              <a:rPr lang="en-US" b="1" dirty="0"/>
              <a:t>IHCDA’s COVID-19 Resource Webpage </a:t>
            </a:r>
          </a:p>
          <a:p>
            <a:pPr marL="285750" indent="-285750">
              <a:buFont typeface="Arial" panose="020B0604020202020204" pitchFamily="34" charset="0"/>
              <a:buChar char="•"/>
            </a:pPr>
            <a:r>
              <a:rPr lang="en-US" dirty="0"/>
              <a:t>Additional housing assistance programs </a:t>
            </a:r>
          </a:p>
          <a:p>
            <a:r>
              <a:rPr lang="en-US" dirty="0">
                <a:hlinkClick r:id="rId3"/>
              </a:rPr>
              <a:t>https://www.in.gov/ihcda/covid-19-resources/</a:t>
            </a:r>
            <a:r>
              <a:rPr lang="en-US" dirty="0"/>
              <a:t> </a:t>
            </a:r>
          </a:p>
          <a:p>
            <a:endParaRPr lang="en-US" dirty="0"/>
          </a:p>
          <a:p>
            <a:r>
              <a:rPr lang="en-US" b="1" dirty="0"/>
              <a:t>Vendor Portal </a:t>
            </a:r>
            <a:r>
              <a:rPr lang="en-US" dirty="0"/>
              <a:t>is located at </a:t>
            </a:r>
            <a:r>
              <a:rPr lang="en-US" b="1" dirty="0"/>
              <a:t>IndianaHousingNow.org</a:t>
            </a:r>
          </a:p>
          <a:p>
            <a:endParaRPr lang="en-US" dirty="0"/>
          </a:p>
          <a:p>
            <a:r>
              <a:rPr lang="en-US" b="1" dirty="0"/>
              <a:t>Apply</a:t>
            </a:r>
            <a:r>
              <a:rPr lang="en-US" dirty="0"/>
              <a:t> at </a:t>
            </a:r>
            <a:r>
              <a:rPr lang="en-US" b="1" dirty="0"/>
              <a:t>IndianaHousingNow.org</a:t>
            </a:r>
          </a:p>
          <a:p>
            <a:endParaRPr lang="en-US" dirty="0"/>
          </a:p>
          <a:p>
            <a:r>
              <a:rPr lang="en-US" b="1" dirty="0"/>
              <a:t>Indiana Housing Dashboard</a:t>
            </a:r>
          </a:p>
          <a:p>
            <a:r>
              <a:rPr lang="en-US" dirty="0">
                <a:hlinkClick r:id="rId4"/>
              </a:rPr>
              <a:t>https://indianahousingdashboard.com</a:t>
            </a:r>
            <a:r>
              <a:rPr lang="en-US" dirty="0"/>
              <a:t> </a:t>
            </a:r>
          </a:p>
          <a:p>
            <a:endParaRPr lang="en-US" dirty="0"/>
          </a:p>
        </p:txBody>
      </p:sp>
    </p:spTree>
    <p:extLst>
      <p:ext uri="{BB962C8B-B14F-4D97-AF65-F5344CB8AC3E}">
        <p14:creationId xmlns:p14="http://schemas.microsoft.com/office/powerpoint/2010/main" val="3234715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D3784-1A05-3543-9C96-FDCA83D2E609}"/>
              </a:ext>
            </a:extLst>
          </p:cNvPr>
          <p:cNvSpPr>
            <a:spLocks noGrp="1"/>
          </p:cNvSpPr>
          <p:nvPr>
            <p:ph type="title"/>
          </p:nvPr>
        </p:nvSpPr>
        <p:spPr>
          <a:xfrm>
            <a:off x="325626" y="273050"/>
            <a:ext cx="3139887" cy="674906"/>
          </a:xfrm>
        </p:spPr>
        <p:txBody>
          <a:bodyPr/>
          <a:lstStyle/>
          <a:p>
            <a:pPr algn="ctr"/>
            <a:r>
              <a:rPr lang="en-US" sz="3200" dirty="0"/>
              <a:t>Contact Us</a:t>
            </a:r>
          </a:p>
        </p:txBody>
      </p:sp>
      <p:sp>
        <p:nvSpPr>
          <p:cNvPr id="10" name="Content Placeholder 9">
            <a:extLst>
              <a:ext uri="{FF2B5EF4-FFF2-40B4-BE49-F238E27FC236}">
                <a16:creationId xmlns:a16="http://schemas.microsoft.com/office/drawing/2014/main" id="{59E82403-A98F-6F4A-86F5-3AEEB780B5F0}"/>
              </a:ext>
            </a:extLst>
          </p:cNvPr>
          <p:cNvSpPr>
            <a:spLocks noGrp="1"/>
          </p:cNvSpPr>
          <p:nvPr>
            <p:ph idx="1"/>
          </p:nvPr>
        </p:nvSpPr>
        <p:spPr>
          <a:xfrm>
            <a:off x="3575050" y="1435100"/>
            <a:ext cx="5111750" cy="4691063"/>
          </a:xfrm>
        </p:spPr>
        <p:txBody>
          <a:bodyPr/>
          <a:lstStyle/>
          <a:p>
            <a:pPr marL="285750" indent="-285750"/>
            <a:r>
              <a:rPr lang="en-US" dirty="0">
                <a:solidFill>
                  <a:schemeClr val="tx2"/>
                </a:solidFill>
              </a:rPr>
              <a:t>Visit </a:t>
            </a:r>
            <a:r>
              <a:rPr lang="en-US" sz="1800" b="1" dirty="0">
                <a:solidFill>
                  <a:schemeClr val="tx2"/>
                </a:solidFill>
                <a:hlinkClick r:id="rId2">
                  <a:extLst>
                    <a:ext uri="{A12FA001-AC4F-418D-AE19-62706E023703}">
                      <ahyp:hlinkClr xmlns:ahyp="http://schemas.microsoft.com/office/drawing/2018/hyperlinkcolor" val="tx"/>
                    </a:ext>
                  </a:extLst>
                </a:hlinkClick>
              </a:rPr>
              <a:t>www.IndianaHousingNow.org</a:t>
            </a:r>
            <a:r>
              <a:rPr lang="en-US" sz="1800" b="1" dirty="0">
                <a:solidFill>
                  <a:schemeClr val="tx2"/>
                </a:solidFill>
              </a:rPr>
              <a:t> </a:t>
            </a:r>
            <a:r>
              <a:rPr lang="en-US" dirty="0">
                <a:solidFill>
                  <a:schemeClr val="tx2"/>
                </a:solidFill>
              </a:rPr>
              <a:t>for more information</a:t>
            </a:r>
          </a:p>
          <a:p>
            <a:pPr marL="285750" indent="-285750"/>
            <a:endParaRPr lang="en-US" dirty="0">
              <a:solidFill>
                <a:schemeClr val="tx2"/>
              </a:solidFill>
            </a:endParaRPr>
          </a:p>
          <a:p>
            <a:pPr marL="285750" indent="-285750"/>
            <a:r>
              <a:rPr lang="en-US" dirty="0">
                <a:solidFill>
                  <a:schemeClr val="tx2"/>
                </a:solidFill>
              </a:rPr>
              <a:t>Call Indiana </a:t>
            </a:r>
            <a:r>
              <a:rPr lang="en-US" sz="1800" b="1" dirty="0">
                <a:solidFill>
                  <a:schemeClr val="tx2"/>
                </a:solidFill>
              </a:rPr>
              <a:t>2-1-1</a:t>
            </a:r>
            <a:r>
              <a:rPr lang="en-US" dirty="0">
                <a:solidFill>
                  <a:schemeClr val="tx2"/>
                </a:solidFill>
              </a:rPr>
              <a:t> for help with applying</a:t>
            </a:r>
          </a:p>
          <a:p>
            <a:pPr marL="285750" indent="-285750"/>
            <a:endParaRPr lang="en-US" dirty="0">
              <a:solidFill>
                <a:schemeClr val="tx2"/>
              </a:solidFill>
            </a:endParaRPr>
          </a:p>
          <a:p>
            <a:pPr marL="285750" indent="-285750"/>
            <a:r>
              <a:rPr lang="en-US" dirty="0">
                <a:solidFill>
                  <a:schemeClr val="tx2"/>
                </a:solidFill>
              </a:rPr>
              <a:t>Call </a:t>
            </a:r>
            <a:r>
              <a:rPr lang="en-US" sz="1800" b="1" dirty="0">
                <a:solidFill>
                  <a:schemeClr val="tx2"/>
                </a:solidFill>
              </a:rPr>
              <a:t>(317) 800-6000 </a:t>
            </a:r>
            <a:r>
              <a:rPr lang="en-US" dirty="0">
                <a:solidFill>
                  <a:schemeClr val="tx2"/>
                </a:solidFill>
              </a:rPr>
              <a:t>for general customer service questions</a:t>
            </a:r>
          </a:p>
          <a:p>
            <a:pPr marL="285750" indent="-285750"/>
            <a:endParaRPr lang="en-US" dirty="0">
              <a:solidFill>
                <a:schemeClr val="tx2"/>
              </a:solidFill>
            </a:endParaRPr>
          </a:p>
          <a:p>
            <a:pPr marL="285750" indent="-285750"/>
            <a:r>
              <a:rPr lang="en-US" dirty="0">
                <a:solidFill>
                  <a:schemeClr val="tx2"/>
                </a:solidFill>
              </a:rPr>
              <a:t>E-mail </a:t>
            </a:r>
            <a:r>
              <a:rPr lang="en-US" sz="1800" b="1" dirty="0">
                <a:solidFill>
                  <a:schemeClr val="tx2"/>
                </a:solidFill>
                <a:hlinkClick r:id="rId3">
                  <a:extLst>
                    <a:ext uri="{A12FA001-AC4F-418D-AE19-62706E023703}">
                      <ahyp:hlinkClr xmlns:ahyp="http://schemas.microsoft.com/office/drawing/2018/hyperlinkcolor" val="tx"/>
                    </a:ext>
                  </a:extLst>
                </a:hlinkClick>
              </a:rPr>
              <a:t>IERA@ihcda.in.gov</a:t>
            </a:r>
            <a:r>
              <a:rPr lang="en-US" sz="1800" b="1" dirty="0">
                <a:solidFill>
                  <a:schemeClr val="tx2"/>
                </a:solidFill>
              </a:rPr>
              <a:t> </a:t>
            </a:r>
            <a:r>
              <a:rPr lang="en-US" dirty="0">
                <a:solidFill>
                  <a:schemeClr val="tx2"/>
                </a:solidFill>
              </a:rPr>
              <a:t>for general customer service questions</a:t>
            </a:r>
          </a:p>
          <a:p>
            <a:endParaRPr lang="en-US" dirty="0"/>
          </a:p>
        </p:txBody>
      </p:sp>
      <p:sp>
        <p:nvSpPr>
          <p:cNvPr id="11" name="Text Placeholder 10">
            <a:extLst>
              <a:ext uri="{FF2B5EF4-FFF2-40B4-BE49-F238E27FC236}">
                <a16:creationId xmlns:a16="http://schemas.microsoft.com/office/drawing/2014/main" id="{7D25087C-97FE-F648-862E-936B9FCA9827}"/>
              </a:ext>
            </a:extLst>
          </p:cNvPr>
          <p:cNvSpPr>
            <a:spLocks noGrp="1"/>
          </p:cNvSpPr>
          <p:nvPr>
            <p:ph type="body" sz="half" idx="2"/>
          </p:nvPr>
        </p:nvSpPr>
        <p:spPr/>
        <p:txBody>
          <a:bodyPr>
            <a:normAutofit/>
          </a:bodyPr>
          <a:lstStyle/>
          <a:p>
            <a:r>
              <a:rPr lang="en-US" dirty="0" err="1"/>
              <a:t>Rayanna</a:t>
            </a:r>
            <a:r>
              <a:rPr lang="en-US" dirty="0"/>
              <a:t> Binder</a:t>
            </a:r>
          </a:p>
          <a:p>
            <a:r>
              <a:rPr lang="en-US" i="1" dirty="0"/>
              <a:t>IERA Policy Director</a:t>
            </a:r>
          </a:p>
          <a:p>
            <a:r>
              <a:rPr lang="en-US" dirty="0"/>
              <a:t>317-372-7885</a:t>
            </a:r>
            <a:endParaRPr lang="en-US" i="1" dirty="0"/>
          </a:p>
          <a:p>
            <a:r>
              <a:rPr lang="en-US" dirty="0">
                <a:hlinkClick r:id="rId4"/>
              </a:rPr>
              <a:t>Rbinder@ihcda.in.gov</a:t>
            </a:r>
            <a:endParaRPr lang="en-US" dirty="0"/>
          </a:p>
          <a:p>
            <a:endParaRPr lang="en-US" dirty="0"/>
          </a:p>
          <a:p>
            <a:r>
              <a:rPr lang="en-US" dirty="0"/>
              <a:t>Mindi </a:t>
            </a:r>
            <a:r>
              <a:rPr lang="en-US" dirty="0" err="1"/>
              <a:t>Goodpaster</a:t>
            </a:r>
            <a:br>
              <a:rPr lang="en-US" dirty="0"/>
            </a:br>
            <a:r>
              <a:rPr lang="en-US" i="1" dirty="0"/>
              <a:t>IERA Community Outreach Manager</a:t>
            </a:r>
            <a:br>
              <a:rPr lang="en-US" dirty="0"/>
            </a:br>
            <a:r>
              <a:rPr lang="en-US" dirty="0"/>
              <a:t>317-234-6708</a:t>
            </a:r>
            <a:br>
              <a:rPr lang="en-US" dirty="0"/>
            </a:br>
            <a:r>
              <a:rPr lang="en-US" dirty="0">
                <a:hlinkClick r:id="rId5"/>
              </a:rPr>
              <a:t>Mgoodpaster@ihcda.in.gov</a:t>
            </a:r>
            <a:endParaRPr lang="en-US" dirty="0"/>
          </a:p>
          <a:p>
            <a:endParaRPr lang="en-US" dirty="0"/>
          </a:p>
        </p:txBody>
      </p:sp>
    </p:spTree>
    <p:extLst>
      <p:ext uri="{BB962C8B-B14F-4D97-AF65-F5344CB8AC3E}">
        <p14:creationId xmlns:p14="http://schemas.microsoft.com/office/powerpoint/2010/main" val="2373055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DF642-E6ED-3348-ACCE-14E45904B1BD}"/>
              </a:ext>
            </a:extLst>
          </p:cNvPr>
          <p:cNvSpPr>
            <a:spLocks noGrp="1"/>
          </p:cNvSpPr>
          <p:nvPr>
            <p:ph type="ctrTitle"/>
          </p:nvPr>
        </p:nvSpPr>
        <p:spPr/>
        <p:txBody>
          <a:bodyPr/>
          <a:lstStyle/>
          <a:p>
            <a:r>
              <a:rPr lang="en-US" sz="3200" dirty="0"/>
              <a:t>Thank you!</a:t>
            </a:r>
          </a:p>
        </p:txBody>
      </p:sp>
    </p:spTree>
    <p:extLst>
      <p:ext uri="{BB962C8B-B14F-4D97-AF65-F5344CB8AC3E}">
        <p14:creationId xmlns:p14="http://schemas.microsoft.com/office/powerpoint/2010/main" val="789671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2FE123-01BA-5748-84A5-4007DA805BE9}"/>
              </a:ext>
            </a:extLst>
          </p:cNvPr>
          <p:cNvSpPr>
            <a:spLocks noGrp="1"/>
          </p:cNvSpPr>
          <p:nvPr>
            <p:ph type="title"/>
          </p:nvPr>
        </p:nvSpPr>
        <p:spPr>
          <a:xfrm>
            <a:off x="325627" y="274638"/>
            <a:ext cx="8373873" cy="1143000"/>
          </a:xfrm>
        </p:spPr>
        <p:txBody>
          <a:bodyPr wrap="square" anchor="ctr">
            <a:normAutofit/>
          </a:bodyPr>
          <a:lstStyle/>
          <a:p>
            <a:r>
              <a:rPr lang="en-US" dirty="0"/>
              <a:t>Agenda</a:t>
            </a:r>
          </a:p>
        </p:txBody>
      </p:sp>
      <p:sp>
        <p:nvSpPr>
          <p:cNvPr id="4" name="Content Placeholder 3">
            <a:extLst>
              <a:ext uri="{FF2B5EF4-FFF2-40B4-BE49-F238E27FC236}">
                <a16:creationId xmlns:a16="http://schemas.microsoft.com/office/drawing/2014/main" id="{B8D76D31-C37E-BF4B-BECF-766C1AC643C4}"/>
              </a:ext>
            </a:extLst>
          </p:cNvPr>
          <p:cNvSpPr>
            <a:spLocks noGrp="1"/>
          </p:cNvSpPr>
          <p:nvPr>
            <p:ph sz="half" idx="1"/>
          </p:nvPr>
        </p:nvSpPr>
        <p:spPr>
          <a:xfrm>
            <a:off x="325627" y="1600201"/>
            <a:ext cx="4056956" cy="3902978"/>
          </a:xfrm>
        </p:spPr>
        <p:txBody>
          <a:bodyPr wrap="square" anchor="t">
            <a:normAutofit/>
          </a:bodyPr>
          <a:lstStyle/>
          <a:p>
            <a:pPr marL="461963" indent="0">
              <a:spcAft>
                <a:spcPts val="600"/>
              </a:spcAft>
            </a:pPr>
            <a:r>
              <a:rPr lang="en-US" dirty="0"/>
              <a:t>IERA Overview</a:t>
            </a:r>
          </a:p>
          <a:p>
            <a:pPr marL="461963" indent="0">
              <a:spcAft>
                <a:spcPts val="600"/>
              </a:spcAft>
            </a:pPr>
            <a:endParaRPr lang="en-US" dirty="0"/>
          </a:p>
          <a:p>
            <a:pPr marL="461963" indent="0">
              <a:spcAft>
                <a:spcPts val="600"/>
              </a:spcAft>
            </a:pPr>
            <a:r>
              <a:rPr lang="en-US" dirty="0"/>
              <a:t>IERA Updates</a:t>
            </a:r>
          </a:p>
          <a:p>
            <a:pPr marL="461963" indent="0">
              <a:spcAft>
                <a:spcPts val="600"/>
              </a:spcAft>
            </a:pPr>
            <a:endParaRPr lang="en-US" dirty="0"/>
          </a:p>
          <a:p>
            <a:pPr marL="461963" indent="0">
              <a:spcAft>
                <a:spcPts val="600"/>
              </a:spcAft>
            </a:pPr>
            <a:r>
              <a:rPr lang="en-US" dirty="0"/>
              <a:t>Sneak Peek - Housing Stability Services</a:t>
            </a:r>
          </a:p>
          <a:p>
            <a:pPr marL="461963" indent="0">
              <a:spcAft>
                <a:spcPts val="600"/>
              </a:spcAft>
            </a:pPr>
            <a:endParaRPr lang="en-US" dirty="0"/>
          </a:p>
          <a:p>
            <a:pPr>
              <a:spcAft>
                <a:spcPts val="600"/>
              </a:spcAft>
            </a:pPr>
            <a:endParaRPr lang="en-US" dirty="0"/>
          </a:p>
        </p:txBody>
      </p:sp>
      <p:pic>
        <p:nvPicPr>
          <p:cNvPr id="6" name="Content Placeholder 5">
            <a:extLst>
              <a:ext uri="{FF2B5EF4-FFF2-40B4-BE49-F238E27FC236}">
                <a16:creationId xmlns:a16="http://schemas.microsoft.com/office/drawing/2014/main" id="{AC0804BC-9D84-C64B-B550-527FEB3AD28A}"/>
              </a:ext>
            </a:extLst>
          </p:cNvPr>
          <p:cNvPicPr>
            <a:picLocks noGrp="1" noChangeAspect="1"/>
          </p:cNvPicPr>
          <p:nvPr>
            <p:ph sz="half" idx="2"/>
          </p:nvPr>
        </p:nvPicPr>
        <p:blipFill>
          <a:blip r:embed="rId2"/>
          <a:stretch>
            <a:fillRect/>
          </a:stretch>
        </p:blipFill>
        <p:spPr>
          <a:xfrm>
            <a:off x="4648200" y="2853531"/>
            <a:ext cx="4038600" cy="2019300"/>
          </a:xfrm>
          <a:prstGeom prst="rect">
            <a:avLst/>
          </a:prstGeom>
          <a:noFill/>
          <a:effectLst>
            <a:glow rad="228600">
              <a:srgbClr val="003359">
                <a:alpha val="40000"/>
              </a:srgbClr>
            </a:glow>
          </a:effectLst>
        </p:spPr>
      </p:pic>
    </p:spTree>
    <p:extLst>
      <p:ext uri="{BB962C8B-B14F-4D97-AF65-F5344CB8AC3E}">
        <p14:creationId xmlns:p14="http://schemas.microsoft.com/office/powerpoint/2010/main" val="4203179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98526-D4D4-6F4E-9C12-F487ECBA9990}"/>
              </a:ext>
            </a:extLst>
          </p:cNvPr>
          <p:cNvSpPr>
            <a:spLocks noGrp="1"/>
          </p:cNvSpPr>
          <p:nvPr>
            <p:ph type="title"/>
          </p:nvPr>
        </p:nvSpPr>
        <p:spPr>
          <a:xfrm>
            <a:off x="325627" y="274638"/>
            <a:ext cx="8373873" cy="1143000"/>
          </a:xfrm>
        </p:spPr>
        <p:txBody>
          <a:bodyPr wrap="square" anchor="ctr">
            <a:normAutofit/>
          </a:bodyPr>
          <a:lstStyle/>
          <a:p>
            <a:r>
              <a:rPr lang="en-US" dirty="0"/>
              <a:t>Indiana programs</a:t>
            </a:r>
          </a:p>
        </p:txBody>
      </p:sp>
      <p:sp>
        <p:nvSpPr>
          <p:cNvPr id="3" name="Content Placeholder 2">
            <a:extLst>
              <a:ext uri="{FF2B5EF4-FFF2-40B4-BE49-F238E27FC236}">
                <a16:creationId xmlns:a16="http://schemas.microsoft.com/office/drawing/2014/main" id="{97177910-3BDD-7D44-8EAB-31545D3E1688}"/>
              </a:ext>
            </a:extLst>
          </p:cNvPr>
          <p:cNvSpPr>
            <a:spLocks noGrp="1"/>
          </p:cNvSpPr>
          <p:nvPr>
            <p:ph sz="half" idx="1"/>
          </p:nvPr>
        </p:nvSpPr>
        <p:spPr>
          <a:xfrm>
            <a:off x="325626" y="1417638"/>
            <a:ext cx="4439413" cy="5165724"/>
          </a:xfrm>
        </p:spPr>
        <p:txBody>
          <a:bodyPr wrap="square" anchor="t">
            <a:normAutofit fontScale="25000" lnSpcReduction="20000"/>
          </a:bodyPr>
          <a:lstStyle/>
          <a:p>
            <a:pPr marL="0">
              <a:lnSpc>
                <a:spcPct val="90000"/>
              </a:lnSpc>
            </a:pPr>
            <a:r>
              <a:rPr lang="en-US" sz="6400" b="1" dirty="0"/>
              <a:t>4 Individual Programs are Open</a:t>
            </a:r>
          </a:p>
          <a:p>
            <a:pPr marL="0">
              <a:lnSpc>
                <a:spcPct val="90000"/>
              </a:lnSpc>
            </a:pPr>
            <a:r>
              <a:rPr lang="en-US" sz="6400" b="1" dirty="0"/>
              <a:t>(Down from 7)</a:t>
            </a:r>
          </a:p>
          <a:p>
            <a:pPr>
              <a:lnSpc>
                <a:spcPct val="90000"/>
              </a:lnSpc>
            </a:pPr>
            <a:endParaRPr lang="en-US" sz="3400" dirty="0"/>
          </a:p>
          <a:p>
            <a:pPr marL="0" indent="0">
              <a:lnSpc>
                <a:spcPct val="120000"/>
              </a:lnSpc>
              <a:spcAft>
                <a:spcPts val="1200"/>
              </a:spcAft>
            </a:pPr>
            <a:r>
              <a:rPr lang="en-US" sz="5600" dirty="0"/>
              <a:t>Indiana Emergency Rental Assistance Program – serves 90 counties, including Allen, but NOT including the City of Fort Wayne </a:t>
            </a:r>
            <a:r>
              <a:rPr lang="en-US" sz="5600"/>
              <a:t>(pending closure)</a:t>
            </a:r>
            <a:endParaRPr lang="en-US" sz="5600" dirty="0"/>
          </a:p>
          <a:p>
            <a:pPr marL="0" indent="0">
              <a:lnSpc>
                <a:spcPct val="120000"/>
              </a:lnSpc>
              <a:spcAft>
                <a:spcPts val="1200"/>
              </a:spcAft>
            </a:pPr>
            <a:r>
              <a:rPr lang="en-US" sz="5600" dirty="0"/>
              <a:t>IERA does not serve the counties of Marion (Indianapolis and Lawrence) or Hamilton (Carmel, Fishers, Noblesville)</a:t>
            </a:r>
          </a:p>
          <a:p>
            <a:pPr marL="0" indent="0">
              <a:lnSpc>
                <a:spcPct val="120000"/>
              </a:lnSpc>
              <a:spcAft>
                <a:spcPts val="1200"/>
              </a:spcAft>
            </a:pPr>
            <a:r>
              <a:rPr lang="en-US" sz="5600" dirty="0"/>
              <a:t>Elkhart County, St. Joseph County, and Lake County have all closed their independent programs and IERA is now covering those areas</a:t>
            </a:r>
          </a:p>
          <a:p>
            <a:pPr marL="0" indent="0">
              <a:lnSpc>
                <a:spcPct val="120000"/>
              </a:lnSpc>
              <a:spcAft>
                <a:spcPts val="1200"/>
              </a:spcAft>
            </a:pPr>
            <a:r>
              <a:rPr lang="en-US" sz="5600" dirty="0"/>
              <a:t>IERA will serve those living in Marion or Hamilton Counties that are participating in the statewide Eviction Diversion Program offered through the Indiana Supreme Court</a:t>
            </a:r>
            <a:endParaRPr lang="en-US" sz="5600" i="1" dirty="0"/>
          </a:p>
          <a:p>
            <a:pPr marL="0" indent="0">
              <a:lnSpc>
                <a:spcPct val="120000"/>
              </a:lnSpc>
              <a:spcAft>
                <a:spcPts val="1200"/>
              </a:spcAft>
            </a:pPr>
            <a:r>
              <a:rPr lang="en-US" sz="5600" dirty="0"/>
              <a:t>IERA provided over $132,000,000.00 to “right size” the Marion, Lake, and St. Joseph and the City of Fort Wayne programs</a:t>
            </a:r>
          </a:p>
          <a:p>
            <a:pPr marL="285750" indent="-285750">
              <a:lnSpc>
                <a:spcPct val="90000"/>
              </a:lnSpc>
              <a:buFont typeface="Arial" panose="020B0604020202020204" pitchFamily="34" charset="0"/>
              <a:buChar char="•"/>
            </a:pPr>
            <a:endParaRPr lang="en-US" sz="1500" dirty="0"/>
          </a:p>
        </p:txBody>
      </p:sp>
      <p:pic>
        <p:nvPicPr>
          <p:cNvPr id="5" name="Content Placeholder 5" descr="A picture containing diagram&#10;&#10;Description automatically generated">
            <a:extLst>
              <a:ext uri="{FF2B5EF4-FFF2-40B4-BE49-F238E27FC236}">
                <a16:creationId xmlns:a16="http://schemas.microsoft.com/office/drawing/2014/main" id="{1CFF46E8-0C5E-4289-B2A2-10CCEE4A8A1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bwMode="auto">
          <a:xfrm>
            <a:off x="5010539" y="480430"/>
            <a:ext cx="4133461" cy="489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8617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F4C0F74-A2A1-4577-931C-5918A8F568F9}"/>
              </a:ext>
            </a:extLst>
          </p:cNvPr>
          <p:cNvSpPr>
            <a:spLocks noGrp="1"/>
          </p:cNvSpPr>
          <p:nvPr>
            <p:ph type="title"/>
          </p:nvPr>
        </p:nvSpPr>
        <p:spPr>
          <a:xfrm>
            <a:off x="325627" y="274638"/>
            <a:ext cx="8373873" cy="716279"/>
          </a:xfrm>
        </p:spPr>
        <p:txBody>
          <a:bodyPr wrap="square" anchor="b">
            <a:normAutofit/>
          </a:bodyPr>
          <a:lstStyle/>
          <a:p>
            <a:r>
              <a:rPr lang="en-US" sz="2800" dirty="0"/>
              <a:t>What is </a:t>
            </a:r>
            <a:r>
              <a:rPr lang="en-US" sz="2800" dirty="0" err="1"/>
              <a:t>IERa</a:t>
            </a:r>
            <a:r>
              <a:rPr lang="en-US" sz="2800" dirty="0"/>
              <a:t>?</a:t>
            </a:r>
          </a:p>
        </p:txBody>
      </p:sp>
      <p:sp>
        <p:nvSpPr>
          <p:cNvPr id="11" name="Content Placeholder 2">
            <a:extLst>
              <a:ext uri="{FF2B5EF4-FFF2-40B4-BE49-F238E27FC236}">
                <a16:creationId xmlns:a16="http://schemas.microsoft.com/office/drawing/2014/main" id="{1CD29571-357A-4697-B3B2-46312BBED15A}"/>
              </a:ext>
            </a:extLst>
          </p:cNvPr>
          <p:cNvSpPr>
            <a:spLocks noGrp="1"/>
          </p:cNvSpPr>
          <p:nvPr>
            <p:ph sz="half" idx="1"/>
          </p:nvPr>
        </p:nvSpPr>
        <p:spPr>
          <a:xfrm>
            <a:off x="325627" y="1135626"/>
            <a:ext cx="4056956" cy="4990537"/>
          </a:xfrm>
        </p:spPr>
        <p:txBody>
          <a:bodyPr wrap="square" anchor="t">
            <a:normAutofit fontScale="92500"/>
          </a:bodyPr>
          <a:lstStyle/>
          <a:p>
            <a:pPr marL="0">
              <a:spcAft>
                <a:spcPts val="0"/>
              </a:spcAft>
            </a:pPr>
            <a:r>
              <a:rPr lang="en-US" sz="1600" dirty="0"/>
              <a:t>IERA provides rental and utility assistance for up to 18 months</a:t>
            </a:r>
          </a:p>
          <a:p>
            <a:pPr>
              <a:spcAft>
                <a:spcPts val="0"/>
              </a:spcAft>
            </a:pPr>
            <a:endParaRPr lang="en-US" sz="1600" dirty="0"/>
          </a:p>
          <a:p>
            <a:pPr marL="0">
              <a:lnSpc>
                <a:spcPct val="90000"/>
              </a:lnSpc>
              <a:spcAft>
                <a:spcPts val="600"/>
              </a:spcAft>
            </a:pPr>
            <a:r>
              <a:rPr lang="en-US" sz="1600" dirty="0"/>
              <a:t>Qualified applicants can receive help with:</a:t>
            </a:r>
          </a:p>
          <a:p>
            <a:pPr>
              <a:lnSpc>
                <a:spcPct val="90000"/>
              </a:lnSpc>
              <a:spcAft>
                <a:spcPts val="600"/>
              </a:spcAft>
            </a:pPr>
            <a:endParaRPr lang="en-US" sz="1600" dirty="0"/>
          </a:p>
          <a:p>
            <a:pPr>
              <a:lnSpc>
                <a:spcPct val="90000"/>
              </a:lnSpc>
              <a:spcAft>
                <a:spcPts val="600"/>
              </a:spcAft>
            </a:pPr>
            <a:r>
              <a:rPr lang="en-US" sz="1600" b="1" dirty="0"/>
              <a:t>	</a:t>
            </a:r>
            <a:r>
              <a:rPr lang="en-US" sz="1600" dirty="0"/>
              <a:t>Past-due and future rent payments</a:t>
            </a:r>
          </a:p>
          <a:p>
            <a:pPr>
              <a:lnSpc>
                <a:spcPct val="90000"/>
              </a:lnSpc>
              <a:spcAft>
                <a:spcPts val="600"/>
              </a:spcAft>
            </a:pPr>
            <a:endParaRPr lang="en-US" sz="1600" dirty="0"/>
          </a:p>
          <a:p>
            <a:pPr>
              <a:lnSpc>
                <a:spcPct val="90000"/>
              </a:lnSpc>
              <a:spcAft>
                <a:spcPts val="600"/>
              </a:spcAft>
            </a:pPr>
            <a:r>
              <a:rPr lang="en-US" sz="1600" dirty="0"/>
              <a:t>	Utilities (electric, gas, water, and sewer) </a:t>
            </a:r>
          </a:p>
          <a:p>
            <a:pPr marL="285750" indent="-285750">
              <a:lnSpc>
                <a:spcPct val="90000"/>
              </a:lnSpc>
              <a:spcAft>
                <a:spcPts val="600"/>
              </a:spcAft>
              <a:buFont typeface="Arial" panose="020B0604020202020204" pitchFamily="34" charset="0"/>
              <a:buChar char="•"/>
            </a:pPr>
            <a:endParaRPr lang="en-US" sz="1600" dirty="0"/>
          </a:p>
          <a:p>
            <a:pPr>
              <a:lnSpc>
                <a:spcPct val="90000"/>
              </a:lnSpc>
              <a:spcAft>
                <a:spcPts val="600"/>
              </a:spcAft>
            </a:pPr>
            <a:r>
              <a:rPr lang="en-US" sz="1600" dirty="0"/>
              <a:t>	Home energy bills (fuel oil, wood, coal, pellets, and propane)</a:t>
            </a:r>
          </a:p>
          <a:p>
            <a:pPr>
              <a:spcAft>
                <a:spcPts val="0"/>
              </a:spcAft>
            </a:pPr>
            <a:endParaRPr lang="en-US" sz="1600" dirty="0"/>
          </a:p>
          <a:p>
            <a:pPr>
              <a:spcAft>
                <a:spcPts val="0"/>
              </a:spcAft>
            </a:pPr>
            <a:endParaRPr lang="en-US" sz="1600" dirty="0"/>
          </a:p>
          <a:p>
            <a:pPr marL="0">
              <a:spcAft>
                <a:spcPts val="0"/>
              </a:spcAft>
            </a:pPr>
            <a:r>
              <a:rPr lang="en-US" sz="1600" dirty="0"/>
              <a:t>Amount of rental assistance is tiered based on the number of bedrooms in the rental unit </a:t>
            </a:r>
          </a:p>
          <a:p>
            <a:pPr marL="0">
              <a:spcAft>
                <a:spcPts val="0"/>
              </a:spcAft>
            </a:pPr>
            <a:endParaRPr lang="en-US" sz="1600" dirty="0"/>
          </a:p>
          <a:p>
            <a:pPr marL="0">
              <a:spcAft>
                <a:spcPts val="0"/>
              </a:spcAft>
            </a:pPr>
            <a:r>
              <a:rPr lang="en-US" sz="1600" dirty="0"/>
              <a:t>Utilities are a set monthly amount based on the number of bedrooms in the rental unit </a:t>
            </a:r>
          </a:p>
          <a:p>
            <a:pPr>
              <a:lnSpc>
                <a:spcPct val="90000"/>
              </a:lnSpc>
              <a:spcAft>
                <a:spcPts val="600"/>
              </a:spcAft>
            </a:pPr>
            <a:endParaRPr lang="en-US" sz="1400" dirty="0"/>
          </a:p>
          <a:p>
            <a:pPr>
              <a:lnSpc>
                <a:spcPct val="90000"/>
              </a:lnSpc>
              <a:spcAft>
                <a:spcPts val="600"/>
              </a:spcAft>
            </a:pPr>
            <a:endParaRPr lang="en-US" sz="1400" dirty="0"/>
          </a:p>
          <a:p>
            <a:pPr>
              <a:lnSpc>
                <a:spcPct val="90000"/>
              </a:lnSpc>
              <a:spcAft>
                <a:spcPts val="600"/>
              </a:spcAft>
            </a:pPr>
            <a:endParaRPr lang="en-US" sz="1400" dirty="0"/>
          </a:p>
          <a:p>
            <a:pPr>
              <a:lnSpc>
                <a:spcPct val="90000"/>
              </a:lnSpc>
              <a:spcAft>
                <a:spcPts val="600"/>
              </a:spcAft>
            </a:pPr>
            <a:endParaRPr lang="en-US" sz="1400" i="1" dirty="0"/>
          </a:p>
        </p:txBody>
      </p:sp>
      <p:graphicFrame>
        <p:nvGraphicFramePr>
          <p:cNvPr id="2" name="Table 1">
            <a:extLst>
              <a:ext uri="{FF2B5EF4-FFF2-40B4-BE49-F238E27FC236}">
                <a16:creationId xmlns:a16="http://schemas.microsoft.com/office/drawing/2014/main" id="{F69D1F28-9003-4C12-BA69-EEA10EA01270}"/>
              </a:ext>
            </a:extLst>
          </p:cNvPr>
          <p:cNvGraphicFramePr>
            <a:graphicFrameLocks noGrp="1"/>
          </p:cNvGraphicFramePr>
          <p:nvPr>
            <p:extLst>
              <p:ext uri="{D42A27DB-BD31-4B8C-83A1-F6EECF244321}">
                <p14:modId xmlns:p14="http://schemas.microsoft.com/office/powerpoint/2010/main" val="103677302"/>
              </p:ext>
            </p:extLst>
          </p:nvPr>
        </p:nvGraphicFramePr>
        <p:xfrm>
          <a:off x="4734232" y="2316480"/>
          <a:ext cx="3893573" cy="2484120"/>
        </p:xfrm>
        <a:graphic>
          <a:graphicData uri="http://schemas.openxmlformats.org/drawingml/2006/table">
            <a:tbl>
              <a:tblPr firstRow="1" bandRow="1">
                <a:tableStyleId>{5C22544A-7EE6-4342-B048-85BDC9FD1C3A}</a:tableStyleId>
              </a:tblPr>
              <a:tblGrid>
                <a:gridCol w="1069408">
                  <a:extLst>
                    <a:ext uri="{9D8B030D-6E8A-4147-A177-3AD203B41FA5}">
                      <a16:colId xmlns:a16="http://schemas.microsoft.com/office/drawing/2014/main" val="1703684226"/>
                    </a:ext>
                  </a:extLst>
                </a:gridCol>
                <a:gridCol w="1186632">
                  <a:extLst>
                    <a:ext uri="{9D8B030D-6E8A-4147-A177-3AD203B41FA5}">
                      <a16:colId xmlns:a16="http://schemas.microsoft.com/office/drawing/2014/main" val="1790726079"/>
                    </a:ext>
                  </a:extLst>
                </a:gridCol>
                <a:gridCol w="1637533">
                  <a:extLst>
                    <a:ext uri="{9D8B030D-6E8A-4147-A177-3AD203B41FA5}">
                      <a16:colId xmlns:a16="http://schemas.microsoft.com/office/drawing/2014/main" val="3073753853"/>
                    </a:ext>
                  </a:extLst>
                </a:gridCol>
              </a:tblGrid>
              <a:tr h="370840">
                <a:tc>
                  <a:txBody>
                    <a:bodyPr/>
                    <a:lstStyle/>
                    <a:p>
                      <a:r>
                        <a:rPr lang="en-US" sz="1200" dirty="0"/>
                        <a:t>Number of Bedrooms</a:t>
                      </a:r>
                    </a:p>
                  </a:txBody>
                  <a:tcPr/>
                </a:tc>
                <a:tc>
                  <a:txBody>
                    <a:bodyPr/>
                    <a:lstStyle/>
                    <a:p>
                      <a:r>
                        <a:rPr lang="en-US" sz="1200" dirty="0"/>
                        <a:t>Allowable Monthly Rent</a:t>
                      </a:r>
                    </a:p>
                  </a:txBody>
                  <a:tcPr/>
                </a:tc>
                <a:tc>
                  <a:txBody>
                    <a:bodyPr/>
                    <a:lstStyle/>
                    <a:p>
                      <a:r>
                        <a:rPr lang="en-US" sz="1200" dirty="0"/>
                        <a:t>18 Month Maximum Rental Assistance</a:t>
                      </a:r>
                    </a:p>
                  </a:txBody>
                  <a:tcPr/>
                </a:tc>
                <a:extLst>
                  <a:ext uri="{0D108BD9-81ED-4DB2-BD59-A6C34878D82A}">
                    <a16:rowId xmlns:a16="http://schemas.microsoft.com/office/drawing/2014/main" val="4241101416"/>
                  </a:ext>
                </a:extLst>
              </a:tr>
              <a:tr h="370840">
                <a:tc>
                  <a:txBody>
                    <a:bodyPr/>
                    <a:lstStyle/>
                    <a:p>
                      <a:r>
                        <a:rPr lang="en-US" sz="1200" dirty="0"/>
                        <a:t>Efficiency</a:t>
                      </a:r>
                    </a:p>
                  </a:txBody>
                  <a:tcPr/>
                </a:tc>
                <a:tc>
                  <a:txBody>
                    <a:bodyPr/>
                    <a:lstStyle/>
                    <a:p>
                      <a:r>
                        <a:rPr lang="en-US" sz="1200" dirty="0"/>
                        <a:t>$822</a:t>
                      </a:r>
                    </a:p>
                  </a:txBody>
                  <a:tcPr/>
                </a:tc>
                <a:tc>
                  <a:txBody>
                    <a:bodyPr/>
                    <a:lstStyle/>
                    <a:p>
                      <a:r>
                        <a:rPr lang="en-US" sz="1200" dirty="0"/>
                        <a:t>$14,796</a:t>
                      </a:r>
                    </a:p>
                  </a:txBody>
                  <a:tcPr/>
                </a:tc>
                <a:extLst>
                  <a:ext uri="{0D108BD9-81ED-4DB2-BD59-A6C34878D82A}">
                    <a16:rowId xmlns:a16="http://schemas.microsoft.com/office/drawing/2014/main" val="2437855246"/>
                  </a:ext>
                </a:extLst>
              </a:tr>
              <a:tr h="370840">
                <a:tc>
                  <a:txBody>
                    <a:bodyPr/>
                    <a:lstStyle/>
                    <a:p>
                      <a:r>
                        <a:rPr lang="en-US" sz="1200" dirty="0"/>
                        <a:t>One-Bedroom</a:t>
                      </a:r>
                    </a:p>
                  </a:txBody>
                  <a:tcPr/>
                </a:tc>
                <a:tc>
                  <a:txBody>
                    <a:bodyPr/>
                    <a:lstStyle/>
                    <a:p>
                      <a:r>
                        <a:rPr lang="en-US" sz="1200" dirty="0"/>
                        <a:t>$842</a:t>
                      </a:r>
                    </a:p>
                  </a:txBody>
                  <a:tcPr/>
                </a:tc>
                <a:tc>
                  <a:txBody>
                    <a:bodyPr/>
                    <a:lstStyle/>
                    <a:p>
                      <a:r>
                        <a:rPr lang="en-US" sz="1200" dirty="0"/>
                        <a:t>$15,156</a:t>
                      </a:r>
                    </a:p>
                  </a:txBody>
                  <a:tcPr/>
                </a:tc>
                <a:extLst>
                  <a:ext uri="{0D108BD9-81ED-4DB2-BD59-A6C34878D82A}">
                    <a16:rowId xmlns:a16="http://schemas.microsoft.com/office/drawing/2014/main" val="344814570"/>
                  </a:ext>
                </a:extLst>
              </a:tr>
              <a:tr h="370840">
                <a:tc>
                  <a:txBody>
                    <a:bodyPr/>
                    <a:lstStyle/>
                    <a:p>
                      <a:r>
                        <a:rPr lang="en-US" sz="1200" dirty="0"/>
                        <a:t>Two-Bedroom</a:t>
                      </a:r>
                    </a:p>
                  </a:txBody>
                  <a:tcPr/>
                </a:tc>
                <a:tc>
                  <a:txBody>
                    <a:bodyPr/>
                    <a:lstStyle/>
                    <a:p>
                      <a:r>
                        <a:rPr lang="en-US" sz="1200" dirty="0"/>
                        <a:t>$981</a:t>
                      </a:r>
                    </a:p>
                  </a:txBody>
                  <a:tcPr/>
                </a:tc>
                <a:tc>
                  <a:txBody>
                    <a:bodyPr/>
                    <a:lstStyle/>
                    <a:p>
                      <a:r>
                        <a:rPr lang="en-US" sz="1200" dirty="0"/>
                        <a:t>$17,658</a:t>
                      </a:r>
                    </a:p>
                  </a:txBody>
                  <a:tcPr/>
                </a:tc>
                <a:extLst>
                  <a:ext uri="{0D108BD9-81ED-4DB2-BD59-A6C34878D82A}">
                    <a16:rowId xmlns:a16="http://schemas.microsoft.com/office/drawing/2014/main" val="2451720398"/>
                  </a:ext>
                </a:extLst>
              </a:tr>
              <a:tr h="370840">
                <a:tc>
                  <a:txBody>
                    <a:bodyPr/>
                    <a:lstStyle/>
                    <a:p>
                      <a:r>
                        <a:rPr lang="en-US" sz="1200" dirty="0"/>
                        <a:t>Three-Bedroom</a:t>
                      </a:r>
                    </a:p>
                  </a:txBody>
                  <a:tcPr/>
                </a:tc>
                <a:tc>
                  <a:txBody>
                    <a:bodyPr/>
                    <a:lstStyle/>
                    <a:p>
                      <a:r>
                        <a:rPr lang="en-US" sz="1200" dirty="0"/>
                        <a:t>$1369</a:t>
                      </a:r>
                    </a:p>
                  </a:txBody>
                  <a:tcPr/>
                </a:tc>
                <a:tc>
                  <a:txBody>
                    <a:bodyPr/>
                    <a:lstStyle/>
                    <a:p>
                      <a:r>
                        <a:rPr lang="en-US" sz="1200" dirty="0"/>
                        <a:t>$24,642</a:t>
                      </a:r>
                    </a:p>
                  </a:txBody>
                  <a:tcPr/>
                </a:tc>
                <a:extLst>
                  <a:ext uri="{0D108BD9-81ED-4DB2-BD59-A6C34878D82A}">
                    <a16:rowId xmlns:a16="http://schemas.microsoft.com/office/drawing/2014/main" val="250626415"/>
                  </a:ext>
                </a:extLst>
              </a:tr>
              <a:tr h="370840">
                <a:tc>
                  <a:txBody>
                    <a:bodyPr/>
                    <a:lstStyle/>
                    <a:p>
                      <a:r>
                        <a:rPr lang="en-US" sz="1200" dirty="0"/>
                        <a:t>Four-Bedroom+</a:t>
                      </a:r>
                    </a:p>
                  </a:txBody>
                  <a:tcPr/>
                </a:tc>
                <a:tc>
                  <a:txBody>
                    <a:bodyPr/>
                    <a:lstStyle/>
                    <a:p>
                      <a:r>
                        <a:rPr lang="en-US" sz="1200" dirty="0"/>
                        <a:t>$1662</a:t>
                      </a:r>
                    </a:p>
                  </a:txBody>
                  <a:tcPr/>
                </a:tc>
                <a:tc>
                  <a:txBody>
                    <a:bodyPr/>
                    <a:lstStyle/>
                    <a:p>
                      <a:r>
                        <a:rPr lang="en-US" sz="1200" dirty="0"/>
                        <a:t>$29,916</a:t>
                      </a:r>
                    </a:p>
                  </a:txBody>
                  <a:tcPr/>
                </a:tc>
                <a:extLst>
                  <a:ext uri="{0D108BD9-81ED-4DB2-BD59-A6C34878D82A}">
                    <a16:rowId xmlns:a16="http://schemas.microsoft.com/office/drawing/2014/main" val="1276426217"/>
                  </a:ext>
                </a:extLst>
              </a:tr>
            </a:tbl>
          </a:graphicData>
        </a:graphic>
      </p:graphicFrame>
      <p:pic>
        <p:nvPicPr>
          <p:cNvPr id="6" name="Graphic 5" descr="House with solid fill">
            <a:extLst>
              <a:ext uri="{FF2B5EF4-FFF2-40B4-BE49-F238E27FC236}">
                <a16:creationId xmlns:a16="http://schemas.microsoft.com/office/drawing/2014/main" id="{FB8983E9-C3BF-4711-8CEC-14E7AD4A1D9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9750" y="2283407"/>
            <a:ext cx="396766" cy="396766"/>
          </a:xfrm>
          <a:prstGeom prst="rect">
            <a:avLst/>
          </a:prstGeom>
        </p:spPr>
      </p:pic>
      <p:pic>
        <p:nvPicPr>
          <p:cNvPr id="7" name="Graphic 6" descr="Leaky Tap with solid fill">
            <a:extLst>
              <a:ext uri="{FF2B5EF4-FFF2-40B4-BE49-F238E27FC236}">
                <a16:creationId xmlns:a16="http://schemas.microsoft.com/office/drawing/2014/main" id="{A90D79B9-5EF1-4899-9FC0-01E372E687B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9750" y="3009130"/>
            <a:ext cx="396766" cy="396766"/>
          </a:xfrm>
          <a:prstGeom prst="rect">
            <a:avLst/>
          </a:prstGeom>
        </p:spPr>
      </p:pic>
      <p:pic>
        <p:nvPicPr>
          <p:cNvPr id="8" name="Graphic 7" descr="Indoor Fireplace with solid fill">
            <a:extLst>
              <a:ext uri="{FF2B5EF4-FFF2-40B4-BE49-F238E27FC236}">
                <a16:creationId xmlns:a16="http://schemas.microsoft.com/office/drawing/2014/main" id="{34332430-B5F8-456B-95BE-F33C4104249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49533" y="3734853"/>
            <a:ext cx="426983" cy="426983"/>
          </a:xfrm>
          <a:prstGeom prst="rect">
            <a:avLst/>
          </a:prstGeom>
        </p:spPr>
      </p:pic>
    </p:spTree>
    <p:extLst>
      <p:ext uri="{BB962C8B-B14F-4D97-AF65-F5344CB8AC3E}">
        <p14:creationId xmlns:p14="http://schemas.microsoft.com/office/powerpoint/2010/main" val="1164144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165D4-E799-6340-B87E-714BD4752FAB}"/>
              </a:ext>
            </a:extLst>
          </p:cNvPr>
          <p:cNvSpPr>
            <a:spLocks noGrp="1"/>
          </p:cNvSpPr>
          <p:nvPr>
            <p:ph type="title"/>
          </p:nvPr>
        </p:nvSpPr>
        <p:spPr>
          <a:xfrm>
            <a:off x="335273" y="215645"/>
            <a:ext cx="8364537" cy="875736"/>
          </a:xfrm>
        </p:spPr>
        <p:txBody>
          <a:bodyPr/>
          <a:lstStyle/>
          <a:p>
            <a:r>
              <a:rPr lang="en-US" dirty="0"/>
              <a:t>Eligibility</a:t>
            </a:r>
          </a:p>
        </p:txBody>
      </p:sp>
      <p:sp>
        <p:nvSpPr>
          <p:cNvPr id="3" name="Content Placeholder 2">
            <a:extLst>
              <a:ext uri="{FF2B5EF4-FFF2-40B4-BE49-F238E27FC236}">
                <a16:creationId xmlns:a16="http://schemas.microsoft.com/office/drawing/2014/main" id="{9E55B348-9507-6144-9751-195A1E5AEC2E}"/>
              </a:ext>
            </a:extLst>
          </p:cNvPr>
          <p:cNvSpPr>
            <a:spLocks noGrp="1"/>
          </p:cNvSpPr>
          <p:nvPr>
            <p:ph idx="1"/>
          </p:nvPr>
        </p:nvSpPr>
        <p:spPr>
          <a:xfrm>
            <a:off x="335221" y="1026586"/>
            <a:ext cx="8364589" cy="5152988"/>
          </a:xfrm>
        </p:spPr>
        <p:txBody>
          <a:bodyPr/>
          <a:lstStyle/>
          <a:p>
            <a:r>
              <a:rPr lang="en-US" sz="1200" dirty="0"/>
              <a:t>Must be a renter living in Indiana (except for the 3 excluded areas) with a current </a:t>
            </a:r>
            <a:r>
              <a:rPr lang="en-US" sz="1200" b="1" dirty="0"/>
              <a:t>written lease </a:t>
            </a:r>
            <a:r>
              <a:rPr lang="en-US" sz="1200" dirty="0"/>
              <a:t>and meet the following criteria:</a:t>
            </a:r>
            <a:endParaRPr lang="en-US" sz="1200" b="1" dirty="0"/>
          </a:p>
          <a:p>
            <a:pPr marL="285750" indent="-285750">
              <a:buFont typeface="Wingdings" pitchFamily="2" charset="2"/>
              <a:buChar char="ü"/>
            </a:pPr>
            <a:r>
              <a:rPr lang="en-US" sz="1200" b="1" dirty="0"/>
              <a:t>Pandemic Impact </a:t>
            </a:r>
            <a:r>
              <a:rPr lang="en-US" sz="1200" dirty="0"/>
              <a:t>– loss or reduction in income</a:t>
            </a:r>
            <a:r>
              <a:rPr lang="en-US" sz="1200" b="1" dirty="0"/>
              <a:t> </a:t>
            </a:r>
            <a:r>
              <a:rPr lang="en-US" sz="1200" dirty="0"/>
              <a:t>or other financial hardship during the pandemic (On or after April 1, 2020):</a:t>
            </a:r>
          </a:p>
          <a:p>
            <a:pPr marL="973138" lvl="1" indent="-285750"/>
            <a:r>
              <a:rPr lang="en-US" sz="1200" dirty="0"/>
              <a:t>Job loss or furlough, </a:t>
            </a:r>
          </a:p>
          <a:p>
            <a:pPr marL="973138" lvl="1" indent="-285750"/>
            <a:r>
              <a:rPr lang="en-US" sz="1200" dirty="0"/>
              <a:t>Income reduction (hours or salary), </a:t>
            </a:r>
          </a:p>
          <a:p>
            <a:pPr marL="973138" lvl="1" indent="-285750"/>
            <a:r>
              <a:rPr lang="en-US" sz="1200" dirty="0"/>
              <a:t>Increased medical bills,</a:t>
            </a:r>
          </a:p>
          <a:p>
            <a:pPr marL="973138" lvl="1" indent="-285750"/>
            <a:r>
              <a:rPr lang="en-US" sz="1200" dirty="0"/>
              <a:t>Increased Child Care Expenses </a:t>
            </a:r>
          </a:p>
          <a:p>
            <a:pPr marL="973138" lvl="1" indent="-285750"/>
            <a:r>
              <a:rPr lang="en-US" sz="1200" dirty="0"/>
              <a:t>Staying home with a child or dependent due to a school or daycare closing</a:t>
            </a:r>
          </a:p>
          <a:p>
            <a:pPr marL="973138" lvl="1" indent="-285750"/>
            <a:r>
              <a:rPr lang="en-US" sz="1200" b="1" dirty="0"/>
              <a:t>Via Attestation  </a:t>
            </a:r>
          </a:p>
          <a:p>
            <a:pPr marL="285750" indent="-285750">
              <a:buFont typeface="Arial" panose="020B0604020202020204" pitchFamily="34" charset="0"/>
              <a:buChar char="•"/>
            </a:pPr>
            <a:endParaRPr lang="en-US" sz="1200" dirty="0"/>
          </a:p>
          <a:p>
            <a:pPr marL="285750" indent="-285750">
              <a:buFont typeface="Wingdings" pitchFamily="2" charset="2"/>
              <a:buChar char="ü"/>
            </a:pPr>
            <a:r>
              <a:rPr lang="en-US" sz="1200" b="1" dirty="0"/>
              <a:t>Housing Instability </a:t>
            </a:r>
            <a:r>
              <a:rPr lang="en-US" sz="1200" dirty="0"/>
              <a:t>- risk of losing housing or becoming homeless:</a:t>
            </a:r>
          </a:p>
          <a:p>
            <a:pPr marL="973138" lvl="1" indent="-285750"/>
            <a:r>
              <a:rPr lang="en-US" sz="1200" dirty="0"/>
              <a:t>Notice of delinquent rent or Eviction notice, </a:t>
            </a:r>
          </a:p>
          <a:p>
            <a:pPr marL="973138" lvl="1" indent="-285750"/>
            <a:r>
              <a:rPr lang="en-US" sz="1200" dirty="0"/>
              <a:t>Notice of past due utility or utility shut-off, or</a:t>
            </a:r>
          </a:p>
          <a:p>
            <a:pPr marL="973138" lvl="1" indent="-285750"/>
            <a:r>
              <a:rPr lang="en-US" sz="1200" dirty="0"/>
              <a:t>housing cost burden (&gt;30%).</a:t>
            </a:r>
          </a:p>
          <a:p>
            <a:pPr marL="973138" lvl="1" indent="-285750"/>
            <a:r>
              <a:rPr lang="en-US" sz="1200" b="1" dirty="0"/>
              <a:t>Via Attestation  </a:t>
            </a:r>
          </a:p>
          <a:p>
            <a:pPr marL="285750" indent="-285750">
              <a:buFont typeface="Arial" panose="020B0604020202020204" pitchFamily="34" charset="0"/>
              <a:buChar char="•"/>
            </a:pPr>
            <a:endParaRPr lang="en-US" sz="1200" dirty="0"/>
          </a:p>
          <a:p>
            <a:pPr marL="285750" indent="-285750">
              <a:buFont typeface="Wingdings" pitchFamily="2" charset="2"/>
              <a:buChar char="ü"/>
            </a:pPr>
            <a:r>
              <a:rPr lang="en-US" sz="1200" b="1" dirty="0"/>
              <a:t>Income Qualified </a:t>
            </a:r>
            <a:r>
              <a:rPr lang="en-US" sz="1200" dirty="0"/>
              <a:t>- must have a total gross household income that is not more than 80% of the Area Median Income (AMI)</a:t>
            </a:r>
          </a:p>
          <a:p>
            <a:endParaRPr lang="en-US" dirty="0"/>
          </a:p>
          <a:p>
            <a:pPr marL="285750" indent="-285750">
              <a:buFont typeface="Arial" panose="020B0604020202020204" pitchFamily="34" charset="0"/>
              <a:buChar char="•"/>
            </a:pPr>
            <a:endParaRPr lang="en-US" dirty="0"/>
          </a:p>
          <a:p>
            <a:endParaRPr lang="en-US" dirty="0"/>
          </a:p>
        </p:txBody>
      </p:sp>
      <p:graphicFrame>
        <p:nvGraphicFramePr>
          <p:cNvPr id="4" name="Table 4">
            <a:extLst>
              <a:ext uri="{FF2B5EF4-FFF2-40B4-BE49-F238E27FC236}">
                <a16:creationId xmlns:a16="http://schemas.microsoft.com/office/drawing/2014/main" id="{F7D477FF-8F85-4D57-8E35-B107CA041923}"/>
              </a:ext>
            </a:extLst>
          </p:cNvPr>
          <p:cNvGraphicFramePr>
            <a:graphicFrameLocks noGrp="1"/>
          </p:cNvGraphicFramePr>
          <p:nvPr>
            <p:extLst>
              <p:ext uri="{D42A27DB-BD31-4B8C-83A1-F6EECF244321}">
                <p14:modId xmlns:p14="http://schemas.microsoft.com/office/powerpoint/2010/main" val="283488969"/>
              </p:ext>
            </p:extLst>
          </p:nvPr>
        </p:nvGraphicFramePr>
        <p:xfrm>
          <a:off x="1524000" y="4575277"/>
          <a:ext cx="6096000" cy="111252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3196785742"/>
                    </a:ext>
                  </a:extLst>
                </a:gridCol>
                <a:gridCol w="762000">
                  <a:extLst>
                    <a:ext uri="{9D8B030D-6E8A-4147-A177-3AD203B41FA5}">
                      <a16:colId xmlns:a16="http://schemas.microsoft.com/office/drawing/2014/main" val="3494736749"/>
                    </a:ext>
                  </a:extLst>
                </a:gridCol>
                <a:gridCol w="762000">
                  <a:extLst>
                    <a:ext uri="{9D8B030D-6E8A-4147-A177-3AD203B41FA5}">
                      <a16:colId xmlns:a16="http://schemas.microsoft.com/office/drawing/2014/main" val="834740817"/>
                    </a:ext>
                  </a:extLst>
                </a:gridCol>
                <a:gridCol w="762000">
                  <a:extLst>
                    <a:ext uri="{9D8B030D-6E8A-4147-A177-3AD203B41FA5}">
                      <a16:colId xmlns:a16="http://schemas.microsoft.com/office/drawing/2014/main" val="2289675661"/>
                    </a:ext>
                  </a:extLst>
                </a:gridCol>
                <a:gridCol w="762000">
                  <a:extLst>
                    <a:ext uri="{9D8B030D-6E8A-4147-A177-3AD203B41FA5}">
                      <a16:colId xmlns:a16="http://schemas.microsoft.com/office/drawing/2014/main" val="649527814"/>
                    </a:ext>
                  </a:extLst>
                </a:gridCol>
                <a:gridCol w="762000">
                  <a:extLst>
                    <a:ext uri="{9D8B030D-6E8A-4147-A177-3AD203B41FA5}">
                      <a16:colId xmlns:a16="http://schemas.microsoft.com/office/drawing/2014/main" val="3120074371"/>
                    </a:ext>
                  </a:extLst>
                </a:gridCol>
                <a:gridCol w="762000">
                  <a:extLst>
                    <a:ext uri="{9D8B030D-6E8A-4147-A177-3AD203B41FA5}">
                      <a16:colId xmlns:a16="http://schemas.microsoft.com/office/drawing/2014/main" val="3176882025"/>
                    </a:ext>
                  </a:extLst>
                </a:gridCol>
                <a:gridCol w="762000">
                  <a:extLst>
                    <a:ext uri="{9D8B030D-6E8A-4147-A177-3AD203B41FA5}">
                      <a16:colId xmlns:a16="http://schemas.microsoft.com/office/drawing/2014/main" val="1667341789"/>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Fiscal Year 2021 80% Low-Income Limit (LIL)</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46160723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1 Person</a:t>
                      </a:r>
                    </a:p>
                  </a:txBody>
                  <a:tcPr/>
                </a:tc>
                <a:tc>
                  <a:txBody>
                    <a:bodyPr/>
                    <a:lstStyle/>
                    <a:p>
                      <a:r>
                        <a:rPr lang="en-US" sz="1050" dirty="0"/>
                        <a:t>2 Person </a:t>
                      </a:r>
                    </a:p>
                  </a:txBody>
                  <a:tcPr/>
                </a:tc>
                <a:tc>
                  <a:txBody>
                    <a:bodyPr/>
                    <a:lstStyle/>
                    <a:p>
                      <a:r>
                        <a:rPr lang="en-US" sz="1050" dirty="0"/>
                        <a:t>3 Person </a:t>
                      </a:r>
                    </a:p>
                  </a:txBody>
                  <a:tcPr/>
                </a:tc>
                <a:tc>
                  <a:txBody>
                    <a:bodyPr/>
                    <a:lstStyle/>
                    <a:p>
                      <a:r>
                        <a:rPr lang="en-US" sz="1050" dirty="0"/>
                        <a:t>4 Person </a:t>
                      </a:r>
                    </a:p>
                  </a:txBody>
                  <a:tcPr/>
                </a:tc>
                <a:tc>
                  <a:txBody>
                    <a:bodyPr/>
                    <a:lstStyle/>
                    <a:p>
                      <a:r>
                        <a:rPr lang="en-US" sz="1050" dirty="0"/>
                        <a:t>5 Person </a:t>
                      </a:r>
                    </a:p>
                  </a:txBody>
                  <a:tcPr/>
                </a:tc>
                <a:tc>
                  <a:txBody>
                    <a:bodyPr/>
                    <a:lstStyle/>
                    <a:p>
                      <a:r>
                        <a:rPr lang="en-US" sz="1050" dirty="0"/>
                        <a:t>6 Person </a:t>
                      </a:r>
                    </a:p>
                  </a:txBody>
                  <a:tcPr/>
                </a:tc>
                <a:tc>
                  <a:txBody>
                    <a:bodyPr/>
                    <a:lstStyle/>
                    <a:p>
                      <a:r>
                        <a:rPr lang="en-US" sz="1050" dirty="0"/>
                        <a:t>7 Person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8 Person</a:t>
                      </a:r>
                    </a:p>
                  </a:txBody>
                  <a:tcPr/>
                </a:tc>
                <a:extLst>
                  <a:ext uri="{0D108BD9-81ED-4DB2-BD59-A6C34878D82A}">
                    <a16:rowId xmlns:a16="http://schemas.microsoft.com/office/drawing/2014/main" val="431403743"/>
                  </a:ext>
                </a:extLst>
              </a:tr>
              <a:tr h="370840">
                <a:tc>
                  <a:txBody>
                    <a:bodyPr/>
                    <a:lstStyle/>
                    <a:p>
                      <a:r>
                        <a:rPr lang="en-US" sz="1100" dirty="0"/>
                        <a:t>$41,050</a:t>
                      </a:r>
                    </a:p>
                  </a:txBody>
                  <a:tcPr/>
                </a:tc>
                <a:tc>
                  <a:txBody>
                    <a:bodyPr/>
                    <a:lstStyle/>
                    <a:p>
                      <a:r>
                        <a:rPr lang="en-US" sz="1050" dirty="0"/>
                        <a:t>$46,900</a:t>
                      </a:r>
                    </a:p>
                  </a:txBody>
                  <a:tcPr/>
                </a:tc>
                <a:tc>
                  <a:txBody>
                    <a:bodyPr/>
                    <a:lstStyle/>
                    <a:p>
                      <a:r>
                        <a:rPr lang="en-US" sz="1050" dirty="0"/>
                        <a:t>$52,800</a:t>
                      </a:r>
                    </a:p>
                  </a:txBody>
                  <a:tcPr/>
                </a:tc>
                <a:tc>
                  <a:txBody>
                    <a:bodyPr/>
                    <a:lstStyle/>
                    <a:p>
                      <a:r>
                        <a:rPr lang="en-US" sz="1050" dirty="0"/>
                        <a:t>$58,650</a:t>
                      </a:r>
                    </a:p>
                  </a:txBody>
                  <a:tcPr/>
                </a:tc>
                <a:tc>
                  <a:txBody>
                    <a:bodyPr/>
                    <a:lstStyle/>
                    <a:p>
                      <a:r>
                        <a:rPr lang="en-US" sz="1050" dirty="0"/>
                        <a:t>$63,350</a:t>
                      </a:r>
                    </a:p>
                  </a:txBody>
                  <a:tcPr/>
                </a:tc>
                <a:tc>
                  <a:txBody>
                    <a:bodyPr/>
                    <a:lstStyle/>
                    <a:p>
                      <a:r>
                        <a:rPr lang="en-US" sz="1050" dirty="0"/>
                        <a:t>$68,000</a:t>
                      </a:r>
                    </a:p>
                  </a:txBody>
                  <a:tcPr/>
                </a:tc>
                <a:tc>
                  <a:txBody>
                    <a:bodyPr/>
                    <a:lstStyle/>
                    <a:p>
                      <a:r>
                        <a:rPr lang="en-US" sz="1050" dirty="0"/>
                        <a:t>$72,700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$77,400</a:t>
                      </a:r>
                    </a:p>
                  </a:txBody>
                  <a:tcPr/>
                </a:tc>
                <a:extLst>
                  <a:ext uri="{0D108BD9-81ED-4DB2-BD59-A6C34878D82A}">
                    <a16:rowId xmlns:a16="http://schemas.microsoft.com/office/drawing/2014/main" val="3877697879"/>
                  </a:ext>
                </a:extLst>
              </a:tr>
            </a:tbl>
          </a:graphicData>
        </a:graphic>
      </p:graphicFrame>
    </p:spTree>
    <p:extLst>
      <p:ext uri="{BB962C8B-B14F-4D97-AF65-F5344CB8AC3E}">
        <p14:creationId xmlns:p14="http://schemas.microsoft.com/office/powerpoint/2010/main" val="3963192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4D4A3-0F25-0D40-B745-3B11699F37D1}"/>
              </a:ext>
            </a:extLst>
          </p:cNvPr>
          <p:cNvSpPr>
            <a:spLocks noGrp="1"/>
          </p:cNvSpPr>
          <p:nvPr>
            <p:ph type="title"/>
          </p:nvPr>
        </p:nvSpPr>
        <p:spPr/>
        <p:txBody>
          <a:bodyPr/>
          <a:lstStyle/>
          <a:p>
            <a:r>
              <a:rPr lang="en-US" dirty="0"/>
              <a:t>Categorical eligibility for income</a:t>
            </a:r>
          </a:p>
        </p:txBody>
      </p:sp>
      <p:sp>
        <p:nvSpPr>
          <p:cNvPr id="3" name="Content Placeholder 2">
            <a:extLst>
              <a:ext uri="{FF2B5EF4-FFF2-40B4-BE49-F238E27FC236}">
                <a16:creationId xmlns:a16="http://schemas.microsoft.com/office/drawing/2014/main" id="{48C0057B-B156-534E-B430-F0230FE6A22B}"/>
              </a:ext>
            </a:extLst>
          </p:cNvPr>
          <p:cNvSpPr>
            <a:spLocks noGrp="1"/>
          </p:cNvSpPr>
          <p:nvPr>
            <p:ph idx="1"/>
          </p:nvPr>
        </p:nvSpPr>
        <p:spPr>
          <a:xfrm>
            <a:off x="335273" y="1224116"/>
            <a:ext cx="8364589" cy="4727867"/>
          </a:xfrm>
        </p:spPr>
        <p:txBody>
          <a:bodyPr/>
          <a:lstStyle/>
          <a:p>
            <a:r>
              <a:rPr lang="en-US" dirty="0"/>
              <a:t>If a member of the tenant’s household is receiving a benefit from one of the following programs* the household is deemed income qualified:</a:t>
            </a:r>
          </a:p>
          <a:p>
            <a:endParaRPr lang="en-US" dirty="0"/>
          </a:p>
          <a:p>
            <a:pPr marL="285750" indent="-285750">
              <a:buFont typeface="Arial" panose="020B0604020202020204" pitchFamily="34" charset="0"/>
              <a:buChar char="•"/>
            </a:pPr>
            <a:r>
              <a:rPr lang="en-US" b="1" dirty="0"/>
              <a:t>SNAP</a:t>
            </a:r>
            <a:r>
              <a:rPr lang="en-US" dirty="0"/>
              <a:t> (Supplemental Nutrition Assistance Program)</a:t>
            </a:r>
          </a:p>
          <a:p>
            <a:pPr marL="285750" indent="-285750">
              <a:buFont typeface="Arial" panose="020B0604020202020204" pitchFamily="34" charset="0"/>
              <a:buChar char="•"/>
            </a:pPr>
            <a:r>
              <a:rPr lang="en-US" b="1" dirty="0"/>
              <a:t>HIP</a:t>
            </a:r>
            <a:r>
              <a:rPr lang="en-US" dirty="0"/>
              <a:t> (Healthy Indiana Plan)</a:t>
            </a:r>
          </a:p>
          <a:p>
            <a:pPr marL="285750" indent="-285750">
              <a:buFont typeface="Arial" panose="020B0604020202020204" pitchFamily="34" charset="0"/>
              <a:buChar char="•"/>
            </a:pPr>
            <a:r>
              <a:rPr lang="en-US" b="1" dirty="0"/>
              <a:t>SSI</a:t>
            </a:r>
            <a:r>
              <a:rPr lang="en-US" dirty="0"/>
              <a:t> (Supplemental Security Income)</a:t>
            </a:r>
          </a:p>
          <a:p>
            <a:pPr marL="285750" indent="-285750">
              <a:buFont typeface="Arial" panose="020B0604020202020204" pitchFamily="34" charset="0"/>
              <a:buChar char="•"/>
            </a:pPr>
            <a:r>
              <a:rPr lang="en-US" b="1" dirty="0"/>
              <a:t>TANF</a:t>
            </a:r>
            <a:r>
              <a:rPr lang="en-US" dirty="0"/>
              <a:t> (Temporary Assistance for Needy Families)</a:t>
            </a:r>
          </a:p>
          <a:p>
            <a:pPr marL="285750" indent="-285750">
              <a:buFont typeface="Arial" panose="020B0604020202020204" pitchFamily="34" charset="0"/>
              <a:buChar char="•"/>
            </a:pPr>
            <a:r>
              <a:rPr lang="en-US" b="1" dirty="0"/>
              <a:t>WIC</a:t>
            </a:r>
            <a:r>
              <a:rPr lang="en-US" dirty="0"/>
              <a:t> (Women, Infants, &amp; Children, families of six or fewer)</a:t>
            </a:r>
          </a:p>
          <a:p>
            <a:pPr marL="285750" indent="-285750">
              <a:buFont typeface="Arial" panose="020B0604020202020204" pitchFamily="34" charset="0"/>
              <a:buChar char="•"/>
            </a:pPr>
            <a:r>
              <a:rPr lang="en-US" b="1" dirty="0"/>
              <a:t>Housing Choice Voucher</a:t>
            </a:r>
          </a:p>
          <a:p>
            <a:pPr marL="285750" indent="-285750">
              <a:buFont typeface="Arial" panose="020B0604020202020204" pitchFamily="34" charset="0"/>
              <a:buChar char="•"/>
            </a:pPr>
            <a:r>
              <a:rPr lang="en-US" b="1" dirty="0"/>
              <a:t>Residing in a Public Housing Unit </a:t>
            </a:r>
          </a:p>
          <a:p>
            <a:pPr marL="285750" indent="-285750">
              <a:buFont typeface="Arial" panose="020B0604020202020204" pitchFamily="34" charset="0"/>
              <a:buChar char="•"/>
            </a:pPr>
            <a:r>
              <a:rPr lang="en-US" b="1" dirty="0"/>
              <a:t>LIHEAP Recipient</a:t>
            </a:r>
          </a:p>
          <a:p>
            <a:pPr marL="285750" indent="-285750">
              <a:buFont typeface="Arial" panose="020B0604020202020204" pitchFamily="34" charset="0"/>
              <a:buChar char="•"/>
            </a:pPr>
            <a:endParaRPr lang="en-US" dirty="0"/>
          </a:p>
          <a:p>
            <a:endParaRPr lang="en-US" dirty="0"/>
          </a:p>
          <a:p>
            <a:r>
              <a:rPr lang="en-US" sz="1400" i="1" dirty="0">
                <a:solidFill>
                  <a:srgbClr val="B1B900"/>
                </a:solidFill>
                <a:ea typeface="ＭＳ Ｐゴシック"/>
              </a:rPr>
              <a:t>*A benefit determination letter or proof of current eligibility is required to substantiate current program participation and must include the applicant’s name, the name of the program, amount, and be dated after January 2021. </a:t>
            </a:r>
            <a:endParaRPr lang="en-US" sz="1400" i="1" dirty="0">
              <a:solidFill>
                <a:srgbClr val="B1B900"/>
              </a:solidFill>
            </a:endParaRPr>
          </a:p>
          <a:p>
            <a:pPr lvl="0"/>
            <a:endParaRPr lang="en-US" dirty="0"/>
          </a:p>
          <a:p>
            <a:endParaRPr lang="en-US" dirty="0"/>
          </a:p>
        </p:txBody>
      </p:sp>
    </p:spTree>
    <p:extLst>
      <p:ext uri="{BB962C8B-B14F-4D97-AF65-F5344CB8AC3E}">
        <p14:creationId xmlns:p14="http://schemas.microsoft.com/office/powerpoint/2010/main" val="2682622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1DEEE-7275-5E47-BE04-054D45E6B113}"/>
              </a:ext>
            </a:extLst>
          </p:cNvPr>
          <p:cNvSpPr>
            <a:spLocks noGrp="1"/>
          </p:cNvSpPr>
          <p:nvPr>
            <p:ph type="title"/>
          </p:nvPr>
        </p:nvSpPr>
        <p:spPr>
          <a:xfrm>
            <a:off x="325627" y="274638"/>
            <a:ext cx="8373873" cy="1143000"/>
          </a:xfrm>
        </p:spPr>
        <p:txBody>
          <a:bodyPr wrap="square" anchor="ctr">
            <a:normAutofit/>
          </a:bodyPr>
          <a:lstStyle/>
          <a:p>
            <a:r>
              <a:rPr lang="en-US" dirty="0"/>
              <a:t>Applications are </a:t>
            </a:r>
            <a:r>
              <a:rPr lang="en-US" dirty="0" err="1"/>
              <a:t>OPen</a:t>
            </a:r>
            <a:endParaRPr lang="en-US" dirty="0"/>
          </a:p>
        </p:txBody>
      </p:sp>
      <p:sp>
        <p:nvSpPr>
          <p:cNvPr id="3" name="Content Placeholder 2">
            <a:extLst>
              <a:ext uri="{FF2B5EF4-FFF2-40B4-BE49-F238E27FC236}">
                <a16:creationId xmlns:a16="http://schemas.microsoft.com/office/drawing/2014/main" id="{73AA597C-1BE8-6943-AA8F-1419B391ABE2}"/>
              </a:ext>
            </a:extLst>
          </p:cNvPr>
          <p:cNvSpPr>
            <a:spLocks noGrp="1"/>
          </p:cNvSpPr>
          <p:nvPr>
            <p:ph sz="half" idx="2"/>
          </p:nvPr>
        </p:nvSpPr>
        <p:spPr>
          <a:xfrm>
            <a:off x="695451" y="1241967"/>
            <a:ext cx="4526789" cy="1774888"/>
          </a:xfrm>
        </p:spPr>
        <p:txBody>
          <a:bodyPr wrap="square" anchor="t">
            <a:normAutofit fontScale="77500" lnSpcReduction="20000"/>
          </a:bodyPr>
          <a:lstStyle/>
          <a:p>
            <a:pPr>
              <a:lnSpc>
                <a:spcPct val="90000"/>
              </a:lnSpc>
              <a:spcAft>
                <a:spcPts val="0"/>
              </a:spcAft>
            </a:pPr>
            <a:endParaRPr lang="en-US" dirty="0"/>
          </a:p>
          <a:p>
            <a:pPr marL="0" indent="-285750">
              <a:lnSpc>
                <a:spcPct val="90000"/>
              </a:lnSpc>
              <a:spcAft>
                <a:spcPts val="0"/>
              </a:spcAft>
              <a:buFont typeface="Wingdings" pitchFamily="2" charset="2"/>
              <a:buChar char="ü"/>
            </a:pPr>
            <a:r>
              <a:rPr lang="en-US" sz="1700" b="1" dirty="0"/>
              <a:t>Visit </a:t>
            </a:r>
            <a:r>
              <a:rPr lang="en-US" sz="1700" b="1" dirty="0">
                <a:hlinkClick r:id="rId2"/>
              </a:rPr>
              <a:t>www.indianahousingnow.org</a:t>
            </a:r>
            <a:endParaRPr lang="en-US" sz="1700" b="1" dirty="0"/>
          </a:p>
          <a:p>
            <a:pPr>
              <a:lnSpc>
                <a:spcPct val="90000"/>
              </a:lnSpc>
              <a:spcAft>
                <a:spcPts val="0"/>
              </a:spcAft>
            </a:pPr>
            <a:endParaRPr lang="en-US" dirty="0"/>
          </a:p>
          <a:p>
            <a:pPr marL="739775" lvl="1" indent="-285750">
              <a:lnSpc>
                <a:spcPct val="90000"/>
              </a:lnSpc>
              <a:spcAft>
                <a:spcPts val="0"/>
              </a:spcAft>
            </a:pPr>
            <a:r>
              <a:rPr lang="en-US" dirty="0"/>
              <a:t>Need to have a </a:t>
            </a:r>
            <a:r>
              <a:rPr lang="en-US" b="1" dirty="0"/>
              <a:t>reliable e-mail address </a:t>
            </a:r>
            <a:r>
              <a:rPr lang="en-US" dirty="0"/>
              <a:t>that can be checked frequently for updates</a:t>
            </a:r>
          </a:p>
          <a:p>
            <a:pPr marL="739775" lvl="1" indent="-285750">
              <a:lnSpc>
                <a:spcPct val="90000"/>
              </a:lnSpc>
              <a:spcAft>
                <a:spcPts val="0"/>
              </a:spcAft>
            </a:pPr>
            <a:endParaRPr lang="en-US" dirty="0"/>
          </a:p>
          <a:p>
            <a:pPr marL="739775" lvl="1" indent="-285750">
              <a:lnSpc>
                <a:spcPct val="90000"/>
              </a:lnSpc>
              <a:spcAft>
                <a:spcPts val="0"/>
              </a:spcAft>
            </a:pPr>
            <a:r>
              <a:rPr lang="en-US" dirty="0"/>
              <a:t>Create an account that you will be able to use to monitor your application and submit needed documents</a:t>
            </a:r>
          </a:p>
          <a:p>
            <a:pPr marL="739775" lvl="1" indent="-285750">
              <a:lnSpc>
                <a:spcPct val="90000"/>
              </a:lnSpc>
              <a:spcAft>
                <a:spcPts val="0"/>
              </a:spcAft>
            </a:pPr>
            <a:endParaRPr lang="en-US" dirty="0"/>
          </a:p>
          <a:p>
            <a:pPr marL="739775" lvl="1" indent="-285750">
              <a:lnSpc>
                <a:spcPct val="90000"/>
              </a:lnSpc>
              <a:spcAft>
                <a:spcPts val="0"/>
              </a:spcAft>
            </a:pPr>
            <a:r>
              <a:rPr lang="en-US" dirty="0"/>
              <a:t>Application is available in both </a:t>
            </a:r>
            <a:r>
              <a:rPr lang="en-US" b="1" dirty="0"/>
              <a:t>English</a:t>
            </a:r>
            <a:r>
              <a:rPr lang="en-US" dirty="0"/>
              <a:t> and </a:t>
            </a:r>
            <a:r>
              <a:rPr lang="en-US" b="1" dirty="0"/>
              <a:t>Spanish</a:t>
            </a:r>
          </a:p>
          <a:p>
            <a:pPr>
              <a:lnSpc>
                <a:spcPct val="90000"/>
              </a:lnSpc>
              <a:spcAft>
                <a:spcPts val="0"/>
              </a:spcAft>
            </a:pPr>
            <a:endParaRPr lang="en-US" dirty="0"/>
          </a:p>
          <a:p>
            <a:pPr>
              <a:lnSpc>
                <a:spcPct val="90000"/>
              </a:lnSpc>
              <a:spcAft>
                <a:spcPts val="600"/>
              </a:spcAft>
            </a:pPr>
            <a:endParaRPr lang="en-US" sz="1500" dirty="0"/>
          </a:p>
          <a:p>
            <a:pPr marL="285750" indent="-285750">
              <a:lnSpc>
                <a:spcPct val="90000"/>
              </a:lnSpc>
              <a:spcAft>
                <a:spcPts val="600"/>
              </a:spcAft>
              <a:buFont typeface="Arial" panose="020B0604020202020204" pitchFamily="34" charset="0"/>
              <a:buChar char="•"/>
            </a:pPr>
            <a:endParaRPr lang="en-US" sz="1500" dirty="0"/>
          </a:p>
        </p:txBody>
      </p:sp>
      <p:pic>
        <p:nvPicPr>
          <p:cNvPr id="5" name="Picture 4" descr="Graphical user interface, text&#10;&#10;Description automatically generated">
            <a:extLst>
              <a:ext uri="{FF2B5EF4-FFF2-40B4-BE49-F238E27FC236}">
                <a16:creationId xmlns:a16="http://schemas.microsoft.com/office/drawing/2014/main" id="{FAEE1A23-FEFC-4F4E-A5CA-F7F583009E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451" y="3042735"/>
            <a:ext cx="7753097" cy="2573298"/>
          </a:xfrm>
          <a:prstGeom prst="rect">
            <a:avLst/>
          </a:prstGeom>
        </p:spPr>
      </p:pic>
      <p:sp>
        <p:nvSpPr>
          <p:cNvPr id="7" name="Content Placeholder 2">
            <a:extLst>
              <a:ext uri="{FF2B5EF4-FFF2-40B4-BE49-F238E27FC236}">
                <a16:creationId xmlns:a16="http://schemas.microsoft.com/office/drawing/2014/main" id="{7F22CDBA-D3D0-4014-B936-99C9E9D3A0F5}"/>
              </a:ext>
            </a:extLst>
          </p:cNvPr>
          <p:cNvSpPr txBox="1">
            <a:spLocks/>
          </p:cNvSpPr>
          <p:nvPr/>
        </p:nvSpPr>
        <p:spPr bwMode="auto">
          <a:xfrm>
            <a:off x="5222240" y="1241967"/>
            <a:ext cx="3226308" cy="17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85000" lnSpcReduction="20000"/>
          </a:bodyPr>
          <a:lstStyle>
            <a:lvl1pPr marL="687388" indent="-225425" algn="l" rtl="0" eaLnBrk="1" fontAlgn="base" hangingPunct="1">
              <a:spcBef>
                <a:spcPct val="0"/>
              </a:spcBef>
              <a:spcAft>
                <a:spcPct val="0"/>
              </a:spcAft>
              <a:buClr>
                <a:srgbClr val="003359"/>
              </a:buClr>
              <a:buFont typeface="Arial" panose="020B0604020202020204" pitchFamily="34" charset="0"/>
              <a:buNone/>
              <a:defRPr sz="1800" kern="1200">
                <a:solidFill>
                  <a:srgbClr val="003359"/>
                </a:solidFill>
                <a:latin typeface="Arial"/>
                <a:ea typeface="ＭＳ Ｐゴシック" pitchFamily="-112" charset="-128"/>
                <a:cs typeface="Arial"/>
              </a:defRPr>
            </a:lvl1pPr>
            <a:lvl2pPr marL="1141413" indent="-227013" algn="l" rtl="0" eaLnBrk="1" fontAlgn="base" hangingPunct="1">
              <a:spcBef>
                <a:spcPct val="0"/>
              </a:spcBef>
              <a:spcAft>
                <a:spcPct val="0"/>
              </a:spcAft>
              <a:buClr>
                <a:srgbClr val="003359"/>
              </a:buClr>
              <a:buFont typeface="Arial" pitchFamily="34" charset="0"/>
              <a:buChar char="•"/>
              <a:defRPr sz="1600" kern="1200">
                <a:solidFill>
                  <a:srgbClr val="003359"/>
                </a:solidFill>
                <a:latin typeface="Arial"/>
                <a:ea typeface="ＭＳ Ｐゴシック" pitchFamily="-112" charset="-128"/>
                <a:cs typeface="Arial"/>
              </a:defRPr>
            </a:lvl2pPr>
            <a:lvl3pPr marL="1601788" indent="-225425" algn="l" rtl="0" eaLnBrk="1" fontAlgn="base" hangingPunct="1">
              <a:spcBef>
                <a:spcPct val="0"/>
              </a:spcBef>
              <a:spcAft>
                <a:spcPct val="0"/>
              </a:spcAft>
              <a:buClr>
                <a:srgbClr val="003359"/>
              </a:buClr>
              <a:buFont typeface="Frutiger LT Std 45 Light" pitchFamily="34" charset="0"/>
              <a:buChar char="‐"/>
              <a:defRPr sz="1400" kern="1200">
                <a:solidFill>
                  <a:srgbClr val="003359"/>
                </a:solidFill>
                <a:latin typeface="Arial"/>
                <a:ea typeface="ＭＳ Ｐゴシック" pitchFamily="-112" charset="-128"/>
                <a:cs typeface="Arial"/>
              </a:defRPr>
            </a:lvl3pPr>
            <a:lvl4pPr marL="2055813" indent="-227013" algn="l" rtl="0" eaLnBrk="1" fontAlgn="base" hangingPunct="1">
              <a:spcBef>
                <a:spcPct val="0"/>
              </a:spcBef>
              <a:spcAft>
                <a:spcPct val="0"/>
              </a:spcAft>
              <a:buClr>
                <a:srgbClr val="003359"/>
              </a:buClr>
              <a:buFont typeface="Arial" pitchFamily="34" charset="0"/>
              <a:buChar char="•"/>
              <a:defRPr sz="1200" kern="1200">
                <a:solidFill>
                  <a:srgbClr val="003359"/>
                </a:solidFill>
                <a:latin typeface="Arial"/>
                <a:ea typeface="ＭＳ Ｐゴシック" pitchFamily="-112" charset="-128"/>
                <a:cs typeface="Arial"/>
              </a:defRPr>
            </a:lvl4pPr>
            <a:lvl5pPr marL="2516188" indent="-225425" algn="l" rtl="0" eaLnBrk="1" fontAlgn="base" hangingPunct="1">
              <a:spcBef>
                <a:spcPct val="0"/>
              </a:spcBef>
              <a:spcAft>
                <a:spcPct val="0"/>
              </a:spcAft>
              <a:buClr>
                <a:srgbClr val="003359"/>
              </a:buClr>
              <a:buFont typeface="Frutiger LT Std 45 Light" pitchFamily="34" charset="0"/>
              <a:buChar char="‐"/>
              <a:defRPr sz="1000" kern="1200">
                <a:solidFill>
                  <a:srgbClr val="003359"/>
                </a:solidFill>
                <a:latin typeface="Arial"/>
                <a:ea typeface="ＭＳ Ｐゴシック" pitchFamily="-112" charset="-128"/>
                <a:cs typeface="Arial"/>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lnSpc>
                <a:spcPct val="90000"/>
              </a:lnSpc>
              <a:spcAft>
                <a:spcPts val="0"/>
              </a:spcAft>
            </a:pPr>
            <a:endParaRPr lang="en-US" dirty="0"/>
          </a:p>
          <a:p>
            <a:pPr marL="285750" indent="-285750">
              <a:lnSpc>
                <a:spcPct val="90000"/>
              </a:lnSpc>
              <a:spcAft>
                <a:spcPts val="0"/>
              </a:spcAft>
              <a:buFont typeface="Wingdings" pitchFamily="2" charset="2"/>
              <a:buChar char="ü"/>
            </a:pPr>
            <a:r>
              <a:rPr lang="en-US" sz="1500" b="1" dirty="0"/>
              <a:t>Call Indiana 2-1-1</a:t>
            </a:r>
          </a:p>
          <a:p>
            <a:pPr marL="739775" lvl="1" indent="-285750">
              <a:lnSpc>
                <a:spcPct val="90000"/>
              </a:lnSpc>
              <a:spcAft>
                <a:spcPts val="0"/>
              </a:spcAft>
            </a:pPr>
            <a:endParaRPr lang="en-US" sz="1900" dirty="0"/>
          </a:p>
          <a:p>
            <a:pPr marL="739775" lvl="1" indent="-285750">
              <a:lnSpc>
                <a:spcPct val="90000"/>
              </a:lnSpc>
              <a:spcAft>
                <a:spcPts val="0"/>
              </a:spcAft>
            </a:pPr>
            <a:r>
              <a:rPr lang="en-US" sz="1400" dirty="0"/>
              <a:t>Operators available from 8-6 EST Monday-Friday </a:t>
            </a:r>
          </a:p>
          <a:p>
            <a:pPr marL="739775" lvl="1" indent="-285750">
              <a:lnSpc>
                <a:spcPct val="90000"/>
              </a:lnSpc>
              <a:spcAft>
                <a:spcPts val="0"/>
              </a:spcAft>
            </a:pPr>
            <a:endParaRPr lang="en-US" sz="1400" dirty="0"/>
          </a:p>
          <a:p>
            <a:pPr marL="739775" lvl="1" indent="-285750">
              <a:lnSpc>
                <a:spcPct val="90000"/>
              </a:lnSpc>
              <a:spcAft>
                <a:spcPts val="0"/>
              </a:spcAft>
            </a:pPr>
            <a:r>
              <a:rPr lang="en-US" sz="1400" dirty="0"/>
              <a:t>Provide Indiana renters with assistance submitting an IERA application </a:t>
            </a:r>
          </a:p>
          <a:p>
            <a:pPr marL="739775" lvl="1" indent="-285750">
              <a:lnSpc>
                <a:spcPct val="90000"/>
              </a:lnSpc>
              <a:spcAft>
                <a:spcPts val="0"/>
              </a:spcAft>
            </a:pPr>
            <a:endParaRPr lang="en-US" sz="1400" dirty="0"/>
          </a:p>
          <a:p>
            <a:pPr marL="739775" lvl="1" indent="-285750">
              <a:lnSpc>
                <a:spcPct val="90000"/>
              </a:lnSpc>
              <a:spcAft>
                <a:spcPts val="0"/>
              </a:spcAft>
            </a:pPr>
            <a:r>
              <a:rPr lang="en-US" sz="1400" dirty="0"/>
              <a:t>The call is FREE </a:t>
            </a:r>
          </a:p>
          <a:p>
            <a:pPr>
              <a:lnSpc>
                <a:spcPct val="90000"/>
              </a:lnSpc>
              <a:spcAft>
                <a:spcPts val="600"/>
              </a:spcAft>
            </a:pPr>
            <a:endParaRPr lang="en-US" sz="1500" dirty="0"/>
          </a:p>
          <a:p>
            <a:pPr marL="285750" indent="-285750">
              <a:lnSpc>
                <a:spcPct val="90000"/>
              </a:lnSpc>
              <a:spcAft>
                <a:spcPts val="600"/>
              </a:spcAft>
              <a:buFont typeface="Arial" panose="020B0604020202020204" pitchFamily="34" charset="0"/>
              <a:buChar char="•"/>
            </a:pPr>
            <a:endParaRPr lang="en-US" sz="1500" dirty="0"/>
          </a:p>
        </p:txBody>
      </p:sp>
    </p:spTree>
    <p:extLst>
      <p:ext uri="{BB962C8B-B14F-4D97-AF65-F5344CB8AC3E}">
        <p14:creationId xmlns:p14="http://schemas.microsoft.com/office/powerpoint/2010/main" val="845940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5B28C-A4C1-B340-AA95-21178C95C635}"/>
              </a:ext>
            </a:extLst>
          </p:cNvPr>
          <p:cNvSpPr>
            <a:spLocks noGrp="1"/>
          </p:cNvSpPr>
          <p:nvPr>
            <p:ph type="title"/>
          </p:nvPr>
        </p:nvSpPr>
        <p:spPr/>
        <p:txBody>
          <a:bodyPr/>
          <a:lstStyle/>
          <a:p>
            <a:r>
              <a:rPr lang="en-US" dirty="0"/>
              <a:t>Total Assistance Disbursed and Obligated as of 5/09/22</a:t>
            </a:r>
          </a:p>
        </p:txBody>
      </p:sp>
      <p:sp>
        <p:nvSpPr>
          <p:cNvPr id="5" name="Rectangle 4">
            <a:extLst>
              <a:ext uri="{FF2B5EF4-FFF2-40B4-BE49-F238E27FC236}">
                <a16:creationId xmlns:a16="http://schemas.microsoft.com/office/drawing/2014/main" id="{7F6D1FCB-96FD-CB40-AE7F-957FC44936AB}"/>
              </a:ext>
            </a:extLst>
          </p:cNvPr>
          <p:cNvSpPr/>
          <p:nvPr/>
        </p:nvSpPr>
        <p:spPr>
          <a:xfrm>
            <a:off x="334962" y="3273073"/>
            <a:ext cx="8364531" cy="2292935"/>
          </a:xfrm>
          <a:prstGeom prst="rect">
            <a:avLst/>
          </a:prstGeom>
        </p:spPr>
        <p:txBody>
          <a:bodyPr wrap="square">
            <a:spAutoFit/>
          </a:bodyPr>
          <a:lstStyle/>
          <a:p>
            <a:r>
              <a:rPr lang="en-US" sz="1100" dirty="0"/>
              <a:t>*Updated weekly at </a:t>
            </a:r>
            <a:r>
              <a:rPr lang="en-US" sz="1100" dirty="0">
                <a:hlinkClick r:id="rId2"/>
              </a:rPr>
              <a:t>https://www.in.gov/ihcda/covid-19-resources/</a:t>
            </a:r>
            <a:r>
              <a:rPr lang="en-US" sz="1100" dirty="0"/>
              <a:t> </a:t>
            </a:r>
          </a:p>
          <a:p>
            <a:endParaRPr lang="en-US" sz="1100" b="1" dirty="0"/>
          </a:p>
          <a:p>
            <a:endParaRPr lang="en-US" sz="1100" b="1" dirty="0"/>
          </a:p>
          <a:p>
            <a:r>
              <a:rPr lang="en-US" sz="1100" b="1" dirty="0"/>
              <a:t>DEFINITIONS</a:t>
            </a:r>
            <a:br>
              <a:rPr lang="en-US" sz="1100" b="1" dirty="0"/>
            </a:br>
            <a:r>
              <a:rPr lang="en-US" sz="1100" b="1" dirty="0"/>
              <a:t>Households Assisted: </a:t>
            </a:r>
            <a:r>
              <a:rPr lang="en-US" sz="1100" dirty="0">
                <a:latin typeface="ArialMT"/>
              </a:rPr>
              <a:t>This is the number of households for which IERA has attempted to issue payment or will be attempting in the next payment processing.</a:t>
            </a:r>
            <a:br>
              <a:rPr lang="en-US" sz="1100" dirty="0">
                <a:latin typeface="ArialMT"/>
              </a:rPr>
            </a:br>
            <a:r>
              <a:rPr lang="en-US" sz="1100" b="1" dirty="0"/>
              <a:t>Total of Rental Assistance Issued: </a:t>
            </a:r>
            <a:r>
              <a:rPr lang="en-US" sz="1100" dirty="0">
                <a:latin typeface="ArialMT"/>
              </a:rPr>
              <a:t>The total of the past due and forward-facing rental assistance issued by IERA and the amount that is in the next payment processing.</a:t>
            </a:r>
            <a:br>
              <a:rPr lang="en-US" sz="1100" dirty="0">
                <a:latin typeface="ArialMT"/>
              </a:rPr>
            </a:br>
            <a:r>
              <a:rPr lang="en-US" sz="1100" b="1" dirty="0"/>
              <a:t>Total of Utility Assistance Issued: </a:t>
            </a:r>
            <a:r>
              <a:rPr lang="en-US" sz="1100" dirty="0">
                <a:latin typeface="ArialMT"/>
              </a:rPr>
              <a:t>The total of the past due utility, home energy, and internet assistance issued by IERA and the amount that is in the next payment processing.</a:t>
            </a:r>
            <a:br>
              <a:rPr lang="en-US" sz="1100" dirty="0">
                <a:latin typeface="ArialMT"/>
              </a:rPr>
            </a:br>
            <a:r>
              <a:rPr lang="en-US" sz="1100" b="1" dirty="0"/>
              <a:t>Total Assistance Paid and Obligated: </a:t>
            </a:r>
            <a:r>
              <a:rPr lang="en-US" sz="1100" dirty="0">
                <a:latin typeface="ArialMT"/>
              </a:rPr>
              <a:t>The total of the past due rental, utility, home energy, and internet and forward-facing rental assistance issued and in the next payment processing and the amount of forward-facing rental assistance the assisted households may be eligible for to complete twelve months of assistance payments. </a:t>
            </a:r>
          </a:p>
        </p:txBody>
      </p:sp>
      <p:graphicFrame>
        <p:nvGraphicFramePr>
          <p:cNvPr id="6" name="Table 7">
            <a:extLst>
              <a:ext uri="{FF2B5EF4-FFF2-40B4-BE49-F238E27FC236}">
                <a16:creationId xmlns:a16="http://schemas.microsoft.com/office/drawing/2014/main" id="{CEB5573D-A9D0-4660-BB0F-FBBB477A6439}"/>
              </a:ext>
            </a:extLst>
          </p:cNvPr>
          <p:cNvGraphicFramePr>
            <a:graphicFrameLocks/>
          </p:cNvGraphicFramePr>
          <p:nvPr>
            <p:extLst>
              <p:ext uri="{D42A27DB-BD31-4B8C-83A1-F6EECF244321}">
                <p14:modId xmlns:p14="http://schemas.microsoft.com/office/powerpoint/2010/main" val="528179508"/>
              </p:ext>
            </p:extLst>
          </p:nvPr>
        </p:nvGraphicFramePr>
        <p:xfrm>
          <a:off x="845343" y="1559718"/>
          <a:ext cx="7568742" cy="1353744"/>
        </p:xfrm>
        <a:graphic>
          <a:graphicData uri="http://schemas.openxmlformats.org/drawingml/2006/table">
            <a:tbl>
              <a:tblPr firstRow="1" bandRow="1">
                <a:tableStyleId>{5C22544A-7EE6-4342-B048-85BDC9FD1C3A}</a:tableStyleId>
              </a:tblPr>
              <a:tblGrid>
                <a:gridCol w="960533">
                  <a:extLst>
                    <a:ext uri="{9D8B030D-6E8A-4147-A177-3AD203B41FA5}">
                      <a16:colId xmlns:a16="http://schemas.microsoft.com/office/drawing/2014/main" val="1131833898"/>
                    </a:ext>
                  </a:extLst>
                </a:gridCol>
                <a:gridCol w="1258018">
                  <a:extLst>
                    <a:ext uri="{9D8B030D-6E8A-4147-A177-3AD203B41FA5}">
                      <a16:colId xmlns:a16="http://schemas.microsoft.com/office/drawing/2014/main" val="1255356859"/>
                    </a:ext>
                  </a:extLst>
                </a:gridCol>
                <a:gridCol w="1778577">
                  <a:extLst>
                    <a:ext uri="{9D8B030D-6E8A-4147-A177-3AD203B41FA5}">
                      <a16:colId xmlns:a16="http://schemas.microsoft.com/office/drawing/2014/main" val="391218988"/>
                    </a:ext>
                  </a:extLst>
                </a:gridCol>
                <a:gridCol w="1793037">
                  <a:extLst>
                    <a:ext uri="{9D8B030D-6E8A-4147-A177-3AD203B41FA5}">
                      <a16:colId xmlns:a16="http://schemas.microsoft.com/office/drawing/2014/main" val="2775857543"/>
                    </a:ext>
                  </a:extLst>
                </a:gridCol>
                <a:gridCol w="1778577">
                  <a:extLst>
                    <a:ext uri="{9D8B030D-6E8A-4147-A177-3AD203B41FA5}">
                      <a16:colId xmlns:a16="http://schemas.microsoft.com/office/drawing/2014/main" val="3381088794"/>
                    </a:ext>
                  </a:extLst>
                </a:gridCol>
              </a:tblGrid>
              <a:tr h="358848">
                <a:tc>
                  <a:txBody>
                    <a:bodyPr/>
                    <a:lstStyle/>
                    <a:p>
                      <a:endParaRPr lang="en-US" dirty="0"/>
                    </a:p>
                  </a:txBody>
                  <a:tcPr/>
                </a:tc>
                <a:tc>
                  <a:txBody>
                    <a:bodyPr/>
                    <a:lstStyle/>
                    <a:p>
                      <a:r>
                        <a:rPr lang="en-US" sz="1100" b="0" i="0" baseline="0" dirty="0">
                          <a:effectLst/>
                          <a:latin typeface="Arial" panose="020B0604020202020204" pitchFamily="34" charset="0"/>
                          <a:cs typeface="Arial" panose="020B0604020202020204" pitchFamily="34" charset="0"/>
                        </a:rPr>
                        <a:t>Households Assisted </a:t>
                      </a:r>
                    </a:p>
                  </a:txBody>
                  <a:tcPr anchor="ctr"/>
                </a:tc>
                <a:tc>
                  <a:txBody>
                    <a:bodyPr/>
                    <a:lstStyle/>
                    <a:p>
                      <a:r>
                        <a:rPr lang="en-US" sz="1100" b="0" i="0" baseline="0" dirty="0">
                          <a:effectLst/>
                          <a:latin typeface="Arial" panose="020B0604020202020204" pitchFamily="34" charset="0"/>
                          <a:cs typeface="Arial" panose="020B0604020202020204" pitchFamily="34" charset="0"/>
                        </a:rPr>
                        <a:t>Total of Rental Assistance Issued </a:t>
                      </a:r>
                    </a:p>
                  </a:txBody>
                  <a:tcPr anchor="ctr"/>
                </a:tc>
                <a:tc>
                  <a:txBody>
                    <a:bodyPr/>
                    <a:lstStyle/>
                    <a:p>
                      <a:r>
                        <a:rPr lang="en-US" sz="1100" b="0" i="0" baseline="0" dirty="0">
                          <a:effectLst/>
                          <a:latin typeface="Arial" panose="020B0604020202020204" pitchFamily="34" charset="0"/>
                          <a:cs typeface="Arial" panose="020B0604020202020204" pitchFamily="34" charset="0"/>
                        </a:rPr>
                        <a:t>Total of Utility Assistance Issued </a:t>
                      </a:r>
                    </a:p>
                  </a:txBody>
                  <a:tcPr anchor="ctr"/>
                </a:tc>
                <a:tc>
                  <a:txBody>
                    <a:bodyPr/>
                    <a:lstStyle/>
                    <a:p>
                      <a:r>
                        <a:rPr lang="en-US" sz="1100" b="0" i="0" baseline="0" dirty="0">
                          <a:effectLst/>
                          <a:latin typeface="Arial" panose="020B0604020202020204" pitchFamily="34" charset="0"/>
                          <a:cs typeface="Arial" panose="020B0604020202020204" pitchFamily="34" charset="0"/>
                        </a:rPr>
                        <a:t>Total Assistance Paid and Obligated </a:t>
                      </a:r>
                    </a:p>
                  </a:txBody>
                  <a:tcPr anchor="ctr"/>
                </a:tc>
                <a:extLst>
                  <a:ext uri="{0D108BD9-81ED-4DB2-BD59-A6C34878D82A}">
                    <a16:rowId xmlns:a16="http://schemas.microsoft.com/office/drawing/2014/main" val="1803289169"/>
                  </a:ext>
                </a:extLst>
              </a:tr>
              <a:tr h="309008">
                <a:tc>
                  <a:txBody>
                    <a:bodyPr/>
                    <a:lstStyle/>
                    <a:p>
                      <a:r>
                        <a:rPr lang="en-US" sz="1400" dirty="0"/>
                        <a:t>ERA1</a:t>
                      </a:r>
                    </a:p>
                  </a:txBody>
                  <a:tcPr/>
                </a:tc>
                <a:tc>
                  <a:txBody>
                    <a:bodyPr/>
                    <a:lstStyle/>
                    <a:p>
                      <a:r>
                        <a:rPr lang="en-US" sz="1400" dirty="0"/>
                        <a:t>18,823</a:t>
                      </a:r>
                    </a:p>
                  </a:txBody>
                  <a:tcPr/>
                </a:tc>
                <a:tc>
                  <a:txBody>
                    <a:bodyPr/>
                    <a:lstStyle/>
                    <a:p>
                      <a:r>
                        <a:rPr lang="en-US" sz="1400" dirty="0"/>
                        <a:t>$125,538,738.78</a:t>
                      </a:r>
                    </a:p>
                  </a:txBody>
                  <a:tcPr/>
                </a:tc>
                <a:tc>
                  <a:txBody>
                    <a:bodyPr/>
                    <a:lstStyle/>
                    <a:p>
                      <a:r>
                        <a:rPr lang="en-US" sz="1400" dirty="0"/>
                        <a:t>$12,746,609.14</a:t>
                      </a:r>
                    </a:p>
                  </a:txBody>
                  <a:tcPr/>
                </a:tc>
                <a:tc>
                  <a:txBody>
                    <a:bodyPr/>
                    <a:lstStyle/>
                    <a:p>
                      <a:r>
                        <a:rPr lang="en-US" sz="1400" dirty="0"/>
                        <a:t>$210,292,128.63</a:t>
                      </a:r>
                    </a:p>
                  </a:txBody>
                  <a:tcPr/>
                </a:tc>
                <a:extLst>
                  <a:ext uri="{0D108BD9-81ED-4DB2-BD59-A6C34878D82A}">
                    <a16:rowId xmlns:a16="http://schemas.microsoft.com/office/drawing/2014/main" val="3220736696"/>
                  </a:ext>
                </a:extLst>
              </a:tr>
              <a:tr h="309008">
                <a:tc>
                  <a:txBody>
                    <a:bodyPr/>
                    <a:lstStyle/>
                    <a:p>
                      <a:r>
                        <a:rPr lang="en-US" sz="1400" dirty="0"/>
                        <a:t>ERA2</a:t>
                      </a:r>
                    </a:p>
                  </a:txBody>
                  <a:tcPr/>
                </a:tc>
                <a:tc>
                  <a:txBody>
                    <a:bodyPr/>
                    <a:lstStyle/>
                    <a:p>
                      <a:r>
                        <a:rPr lang="en-US" sz="1400" dirty="0"/>
                        <a:t>5,408</a:t>
                      </a:r>
                    </a:p>
                  </a:txBody>
                  <a:tcPr/>
                </a:tc>
                <a:tc>
                  <a:txBody>
                    <a:bodyPr/>
                    <a:lstStyle/>
                    <a:p>
                      <a:r>
                        <a:rPr lang="en-US" sz="1400" dirty="0"/>
                        <a:t>$23,154,475.50</a:t>
                      </a:r>
                    </a:p>
                  </a:txBody>
                  <a:tcPr/>
                </a:tc>
                <a:tc>
                  <a:txBody>
                    <a:bodyPr/>
                    <a:lstStyle/>
                    <a:p>
                      <a:r>
                        <a:rPr lang="en-US" sz="1400" dirty="0"/>
                        <a:t>$2,104,716.15</a:t>
                      </a:r>
                    </a:p>
                  </a:txBody>
                  <a:tcPr/>
                </a:tc>
                <a:tc>
                  <a:txBody>
                    <a:bodyPr/>
                    <a:lstStyle/>
                    <a:p>
                      <a:r>
                        <a:rPr lang="en-US" sz="1400" dirty="0"/>
                        <a:t>$88,376,463.36</a:t>
                      </a:r>
                    </a:p>
                  </a:txBody>
                  <a:tcPr/>
                </a:tc>
                <a:extLst>
                  <a:ext uri="{0D108BD9-81ED-4DB2-BD59-A6C34878D82A}">
                    <a16:rowId xmlns:a16="http://schemas.microsoft.com/office/drawing/2014/main" val="2502325078"/>
                  </a:ext>
                </a:extLst>
              </a:tr>
              <a:tr h="309008">
                <a:tc>
                  <a:txBody>
                    <a:bodyPr/>
                    <a:lstStyle/>
                    <a:p>
                      <a:r>
                        <a:rPr lang="en-US" sz="1400" dirty="0"/>
                        <a:t>Total</a:t>
                      </a:r>
                    </a:p>
                  </a:txBody>
                  <a:tcPr/>
                </a:tc>
                <a:tc>
                  <a:txBody>
                    <a:bodyPr/>
                    <a:lstStyle/>
                    <a:p>
                      <a:r>
                        <a:rPr lang="en-US" sz="1400" dirty="0"/>
                        <a:t>24,231</a:t>
                      </a:r>
                    </a:p>
                  </a:txBody>
                  <a:tcPr/>
                </a:tc>
                <a:tc>
                  <a:txBody>
                    <a:bodyPr/>
                    <a:lstStyle/>
                    <a:p>
                      <a:r>
                        <a:rPr lang="en-US" sz="1400" dirty="0"/>
                        <a:t>$148,693,214.28</a:t>
                      </a:r>
                    </a:p>
                  </a:txBody>
                  <a:tcPr/>
                </a:tc>
                <a:tc>
                  <a:txBody>
                    <a:bodyPr/>
                    <a:lstStyle/>
                    <a:p>
                      <a:r>
                        <a:rPr lang="en-US" sz="1400" dirty="0"/>
                        <a:t>$14,851,325.29</a:t>
                      </a:r>
                    </a:p>
                  </a:txBody>
                  <a:tcPr/>
                </a:tc>
                <a:tc>
                  <a:txBody>
                    <a:bodyPr/>
                    <a:lstStyle/>
                    <a:p>
                      <a:r>
                        <a:rPr lang="en-US" sz="1400" dirty="0"/>
                        <a:t>$298,668,591.99</a:t>
                      </a:r>
                    </a:p>
                  </a:txBody>
                  <a:tcPr/>
                </a:tc>
                <a:extLst>
                  <a:ext uri="{0D108BD9-81ED-4DB2-BD59-A6C34878D82A}">
                    <a16:rowId xmlns:a16="http://schemas.microsoft.com/office/drawing/2014/main" val="3845438945"/>
                  </a:ext>
                </a:extLst>
              </a:tr>
            </a:tbl>
          </a:graphicData>
        </a:graphic>
      </p:graphicFrame>
    </p:spTree>
    <p:extLst>
      <p:ext uri="{BB962C8B-B14F-4D97-AF65-F5344CB8AC3E}">
        <p14:creationId xmlns:p14="http://schemas.microsoft.com/office/powerpoint/2010/main" val="1104671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ACBCE-4C8D-4076-BFB6-0654047D7176}"/>
              </a:ext>
            </a:extLst>
          </p:cNvPr>
          <p:cNvSpPr>
            <a:spLocks noGrp="1"/>
          </p:cNvSpPr>
          <p:nvPr>
            <p:ph type="title"/>
          </p:nvPr>
        </p:nvSpPr>
        <p:spPr>
          <a:xfrm>
            <a:off x="325625" y="-146399"/>
            <a:ext cx="3139887" cy="1162050"/>
          </a:xfrm>
        </p:spPr>
        <p:txBody>
          <a:bodyPr/>
          <a:lstStyle/>
          <a:p>
            <a:r>
              <a:rPr lang="en-US" sz="2400" dirty="0"/>
              <a:t>Most Active Counties</a:t>
            </a:r>
          </a:p>
        </p:txBody>
      </p:sp>
      <p:sp>
        <p:nvSpPr>
          <p:cNvPr id="3" name="Content Placeholder 2">
            <a:extLst>
              <a:ext uri="{FF2B5EF4-FFF2-40B4-BE49-F238E27FC236}">
                <a16:creationId xmlns:a16="http://schemas.microsoft.com/office/drawing/2014/main" id="{6950E716-35B8-481E-AE41-EFC268E492F8}"/>
              </a:ext>
            </a:extLst>
          </p:cNvPr>
          <p:cNvSpPr>
            <a:spLocks noGrp="1"/>
          </p:cNvSpPr>
          <p:nvPr>
            <p:ph idx="1"/>
          </p:nvPr>
        </p:nvSpPr>
        <p:spPr/>
        <p:txBody>
          <a:bodyPr/>
          <a:lstStyle/>
          <a:p>
            <a:r>
              <a:rPr lang="en-US" dirty="0"/>
              <a:t>Counties with 500 or more assisted households:</a:t>
            </a:r>
          </a:p>
          <a:p>
            <a:pPr lvl="1"/>
            <a:r>
              <a:rPr lang="en-US" sz="1600" dirty="0"/>
              <a:t>Bartholomew 	565</a:t>
            </a:r>
          </a:p>
          <a:p>
            <a:pPr lvl="1"/>
            <a:r>
              <a:rPr lang="en-US" sz="1600" dirty="0"/>
              <a:t>Clark		962</a:t>
            </a:r>
          </a:p>
          <a:p>
            <a:pPr lvl="1"/>
            <a:r>
              <a:rPr lang="en-US" sz="1600" dirty="0"/>
              <a:t>Floyd  		532</a:t>
            </a:r>
          </a:p>
          <a:p>
            <a:pPr lvl="1"/>
            <a:r>
              <a:rPr lang="en-US" sz="1600" dirty="0"/>
              <a:t>Grant  		507</a:t>
            </a:r>
          </a:p>
          <a:p>
            <a:pPr lvl="1"/>
            <a:r>
              <a:rPr lang="en-US" sz="1600" dirty="0"/>
              <a:t>Hendricks 	870</a:t>
            </a:r>
          </a:p>
          <a:p>
            <a:pPr lvl="1"/>
            <a:r>
              <a:rPr lang="en-US" sz="1600" dirty="0"/>
              <a:t>Howard	983</a:t>
            </a:r>
          </a:p>
          <a:p>
            <a:pPr lvl="1"/>
            <a:r>
              <a:rPr lang="en-US" sz="1600" dirty="0"/>
              <a:t>Johnson	907</a:t>
            </a:r>
          </a:p>
          <a:p>
            <a:pPr lvl="1"/>
            <a:r>
              <a:rPr lang="en-US" sz="1600" dirty="0"/>
              <a:t>Monroe	838</a:t>
            </a:r>
          </a:p>
          <a:p>
            <a:pPr lvl="1"/>
            <a:r>
              <a:rPr lang="en-US" sz="1600" dirty="0"/>
              <a:t>Porter		899</a:t>
            </a:r>
          </a:p>
          <a:p>
            <a:pPr marL="914400" lvl="1" indent="0">
              <a:buNone/>
            </a:pPr>
            <a:endParaRPr lang="en-US" sz="1800" dirty="0"/>
          </a:p>
          <a:p>
            <a:r>
              <a:rPr lang="en-US" dirty="0"/>
              <a:t>Counties with 1,000 or more assisted households:</a:t>
            </a:r>
          </a:p>
          <a:p>
            <a:pPr lvl="1"/>
            <a:r>
              <a:rPr lang="en-US" sz="1600" dirty="0"/>
              <a:t>Delaware	1,055</a:t>
            </a:r>
          </a:p>
          <a:p>
            <a:pPr lvl="1"/>
            <a:r>
              <a:rPr lang="en-US" sz="1600" dirty="0"/>
              <a:t>LaPorte	1,020</a:t>
            </a:r>
          </a:p>
          <a:p>
            <a:pPr lvl="1"/>
            <a:r>
              <a:rPr lang="en-US" sz="1600" dirty="0"/>
              <a:t>Madison	1,282</a:t>
            </a:r>
          </a:p>
          <a:p>
            <a:pPr lvl="1"/>
            <a:r>
              <a:rPr lang="en-US" sz="1600" dirty="0"/>
              <a:t>Tippecanoe	2,152</a:t>
            </a:r>
          </a:p>
          <a:p>
            <a:pPr lvl="1"/>
            <a:r>
              <a:rPr lang="en-US" sz="1600" dirty="0"/>
              <a:t>Vanderburgh	2,240</a:t>
            </a:r>
          </a:p>
          <a:p>
            <a:pPr lvl="1"/>
            <a:r>
              <a:rPr lang="en-US" sz="1600" dirty="0"/>
              <a:t>Vigo		1,349</a:t>
            </a:r>
          </a:p>
          <a:p>
            <a:pPr marL="914400" lvl="1" indent="0">
              <a:buNone/>
            </a:pPr>
            <a:endParaRPr lang="en-US" dirty="0"/>
          </a:p>
          <a:p>
            <a:pPr marL="914400" lvl="1" indent="0">
              <a:buNone/>
            </a:pPr>
            <a:endParaRPr lang="en-US" dirty="0"/>
          </a:p>
        </p:txBody>
      </p:sp>
      <p:sp>
        <p:nvSpPr>
          <p:cNvPr id="4" name="Text Placeholder 3">
            <a:extLst>
              <a:ext uri="{FF2B5EF4-FFF2-40B4-BE49-F238E27FC236}">
                <a16:creationId xmlns:a16="http://schemas.microsoft.com/office/drawing/2014/main" id="{45063D80-334F-438E-AA3D-B9F1E4E377E2}"/>
              </a:ext>
            </a:extLst>
          </p:cNvPr>
          <p:cNvSpPr>
            <a:spLocks noGrp="1"/>
          </p:cNvSpPr>
          <p:nvPr>
            <p:ph type="body" sz="half" idx="2"/>
          </p:nvPr>
        </p:nvSpPr>
        <p:spPr>
          <a:xfrm>
            <a:off x="325625" y="1107931"/>
            <a:ext cx="3139887" cy="5218618"/>
          </a:xfrm>
        </p:spPr>
        <p:txBody>
          <a:bodyPr>
            <a:normAutofit fontScale="32500" lnSpcReduction="20000"/>
          </a:bodyPr>
          <a:lstStyle/>
          <a:p>
            <a:r>
              <a:rPr lang="en-US" sz="3100" dirty="0"/>
              <a:t>Counties with 100 or more assisted households (initial payment disbursed):</a:t>
            </a:r>
          </a:p>
          <a:p>
            <a:endParaRPr lang="en-US" sz="2100" dirty="0"/>
          </a:p>
          <a:p>
            <a:endParaRPr lang="en-US" sz="2100" dirty="0"/>
          </a:p>
          <a:p>
            <a:endParaRPr lang="en-US" sz="2100" dirty="0"/>
          </a:p>
          <a:p>
            <a:pPr marL="285750" indent="-285750">
              <a:buFont typeface="Arial" panose="020B0604020202020204" pitchFamily="34" charset="0"/>
              <a:buChar char="•"/>
            </a:pPr>
            <a:r>
              <a:rPr lang="en-US" sz="3400" dirty="0"/>
              <a:t>Allen		236</a:t>
            </a:r>
          </a:p>
          <a:p>
            <a:pPr marL="285750" indent="-285750">
              <a:buFont typeface="Arial" panose="020B0604020202020204" pitchFamily="34" charset="0"/>
              <a:buChar char="•"/>
            </a:pPr>
            <a:r>
              <a:rPr lang="en-US" sz="3400" dirty="0"/>
              <a:t>Boone 		183</a:t>
            </a:r>
          </a:p>
          <a:p>
            <a:pPr marL="285750" indent="-285750">
              <a:buFont typeface="Arial" panose="020B0604020202020204" pitchFamily="34" charset="0"/>
              <a:buChar char="•"/>
            </a:pPr>
            <a:r>
              <a:rPr lang="en-US" sz="3400" dirty="0"/>
              <a:t>Cass 		194</a:t>
            </a:r>
          </a:p>
          <a:p>
            <a:pPr marL="285750" indent="-285750">
              <a:buFont typeface="Arial" panose="020B0604020202020204" pitchFamily="34" charset="0"/>
              <a:buChar char="•"/>
            </a:pPr>
            <a:r>
              <a:rPr lang="en-US" sz="3400" dirty="0"/>
              <a:t>Clay		113</a:t>
            </a:r>
          </a:p>
          <a:p>
            <a:pPr marL="285750" indent="-285750">
              <a:buFont typeface="Arial" panose="020B0604020202020204" pitchFamily="34" charset="0"/>
              <a:buChar char="•"/>
            </a:pPr>
            <a:r>
              <a:rPr lang="en-US" sz="3400" dirty="0"/>
              <a:t>Clinton		111</a:t>
            </a:r>
          </a:p>
          <a:p>
            <a:pPr marL="285750" indent="-285750">
              <a:buFont typeface="Arial" panose="020B0604020202020204" pitchFamily="34" charset="0"/>
              <a:buChar char="•"/>
            </a:pPr>
            <a:r>
              <a:rPr lang="en-US" sz="3400" dirty="0"/>
              <a:t>Daviess		105</a:t>
            </a:r>
          </a:p>
          <a:p>
            <a:pPr marL="285750" indent="-285750">
              <a:buFont typeface="Arial" panose="020B0604020202020204" pitchFamily="34" charset="0"/>
              <a:buChar char="•"/>
            </a:pPr>
            <a:r>
              <a:rPr lang="en-US" sz="3400" dirty="0"/>
              <a:t>Dearborn		156 </a:t>
            </a:r>
          </a:p>
          <a:p>
            <a:pPr marL="285750" indent="-285750">
              <a:buFont typeface="Arial" panose="020B0604020202020204" pitchFamily="34" charset="0"/>
              <a:buChar char="•"/>
            </a:pPr>
            <a:r>
              <a:rPr lang="en-US" sz="3400" dirty="0"/>
              <a:t>Decatur		157</a:t>
            </a:r>
          </a:p>
          <a:p>
            <a:pPr marL="285750" indent="-285750">
              <a:buFont typeface="Arial" panose="020B0604020202020204" pitchFamily="34" charset="0"/>
              <a:buChar char="•"/>
            </a:pPr>
            <a:r>
              <a:rPr lang="en-US" sz="3400" dirty="0"/>
              <a:t>Dekalb		115</a:t>
            </a:r>
          </a:p>
          <a:p>
            <a:pPr marL="285750" indent="-285750">
              <a:buFont typeface="Arial" panose="020B0604020202020204" pitchFamily="34" charset="0"/>
              <a:buChar char="•"/>
            </a:pPr>
            <a:r>
              <a:rPr lang="en-US" sz="3400" dirty="0"/>
              <a:t>Dubois		153</a:t>
            </a:r>
          </a:p>
          <a:p>
            <a:pPr marL="285750" indent="-285750">
              <a:buFont typeface="Arial" panose="020B0604020202020204" pitchFamily="34" charset="0"/>
              <a:buChar char="•"/>
            </a:pPr>
            <a:r>
              <a:rPr lang="en-US" sz="3400" dirty="0"/>
              <a:t>Elkhart		319</a:t>
            </a:r>
          </a:p>
          <a:p>
            <a:pPr marL="285750" indent="-285750">
              <a:buFont typeface="Arial" panose="020B0604020202020204" pitchFamily="34" charset="0"/>
              <a:buChar char="•"/>
            </a:pPr>
            <a:r>
              <a:rPr lang="en-US" sz="3400" dirty="0"/>
              <a:t>Gibson		141</a:t>
            </a:r>
          </a:p>
          <a:p>
            <a:pPr marL="285750" indent="-285750">
              <a:buFont typeface="Arial" panose="020B0604020202020204" pitchFamily="34" charset="0"/>
              <a:buChar char="•"/>
            </a:pPr>
            <a:r>
              <a:rPr lang="en-US" sz="3400" dirty="0"/>
              <a:t>Hancock  		241</a:t>
            </a:r>
          </a:p>
          <a:p>
            <a:pPr marL="285750" indent="-285750">
              <a:buFont typeface="Arial" panose="020B0604020202020204" pitchFamily="34" charset="0"/>
              <a:buChar char="•"/>
            </a:pPr>
            <a:r>
              <a:rPr lang="en-US" sz="3400" dirty="0"/>
              <a:t>Henry		177</a:t>
            </a:r>
          </a:p>
          <a:p>
            <a:pPr marL="285750" indent="-285750">
              <a:buFont typeface="Arial" panose="020B0604020202020204" pitchFamily="34" charset="0"/>
              <a:buChar char="•"/>
            </a:pPr>
            <a:r>
              <a:rPr lang="en-US" sz="3400" dirty="0"/>
              <a:t>Huntington	100</a:t>
            </a:r>
          </a:p>
          <a:p>
            <a:pPr marL="285750" indent="-285750">
              <a:buFont typeface="Arial" panose="020B0604020202020204" pitchFamily="34" charset="0"/>
              <a:buChar char="•"/>
            </a:pPr>
            <a:r>
              <a:rPr lang="en-US" sz="3400" dirty="0"/>
              <a:t>Jackson		168</a:t>
            </a:r>
          </a:p>
          <a:p>
            <a:pPr marL="285750" indent="-285750">
              <a:buFont typeface="Arial" panose="020B0604020202020204" pitchFamily="34" charset="0"/>
              <a:buChar char="•"/>
            </a:pPr>
            <a:r>
              <a:rPr lang="en-US" sz="3400" dirty="0"/>
              <a:t>Jasper		100</a:t>
            </a:r>
          </a:p>
          <a:p>
            <a:pPr marL="285750" indent="-285750">
              <a:buFont typeface="Arial" panose="020B0604020202020204" pitchFamily="34" charset="0"/>
              <a:buChar char="•"/>
            </a:pPr>
            <a:r>
              <a:rPr lang="en-US" sz="3400" dirty="0"/>
              <a:t>Knox		126	</a:t>
            </a:r>
          </a:p>
          <a:p>
            <a:pPr marL="285750" indent="-285750">
              <a:buFont typeface="Arial" panose="020B0604020202020204" pitchFamily="34" charset="0"/>
              <a:buChar char="•"/>
            </a:pPr>
            <a:r>
              <a:rPr lang="en-US" sz="3400" dirty="0"/>
              <a:t>Kosciusko 	257</a:t>
            </a:r>
          </a:p>
          <a:p>
            <a:pPr marL="285750" indent="-285750">
              <a:buFont typeface="Arial" panose="020B0604020202020204" pitchFamily="34" charset="0"/>
              <a:buChar char="•"/>
            </a:pPr>
            <a:r>
              <a:rPr lang="en-US" sz="3400" dirty="0"/>
              <a:t>Lawrence		126</a:t>
            </a:r>
          </a:p>
          <a:p>
            <a:pPr marL="285750" indent="-285750">
              <a:buFont typeface="Arial" panose="020B0604020202020204" pitchFamily="34" charset="0"/>
              <a:buChar char="•"/>
            </a:pPr>
            <a:r>
              <a:rPr lang="en-US" sz="3400" dirty="0"/>
              <a:t>Marshall  		125</a:t>
            </a:r>
          </a:p>
          <a:p>
            <a:pPr marL="285750" indent="-285750">
              <a:buFont typeface="Arial" panose="020B0604020202020204" pitchFamily="34" charset="0"/>
              <a:buChar char="•"/>
            </a:pPr>
            <a:r>
              <a:rPr lang="en-US" sz="3400" dirty="0"/>
              <a:t>Miami 		179</a:t>
            </a:r>
          </a:p>
          <a:p>
            <a:pPr marL="285750" indent="-285750">
              <a:buFont typeface="Arial" panose="020B0604020202020204" pitchFamily="34" charset="0"/>
              <a:buChar char="•"/>
            </a:pPr>
            <a:r>
              <a:rPr lang="en-US" sz="3400" dirty="0"/>
              <a:t>Montgomery	142</a:t>
            </a:r>
          </a:p>
          <a:p>
            <a:pPr marL="285750" indent="-285750">
              <a:buFont typeface="Arial" panose="020B0604020202020204" pitchFamily="34" charset="0"/>
              <a:buChar char="•"/>
            </a:pPr>
            <a:r>
              <a:rPr lang="en-US" sz="3400" dirty="0"/>
              <a:t>Morgan 		283</a:t>
            </a:r>
          </a:p>
          <a:p>
            <a:pPr marL="285750" indent="-285750">
              <a:buFont typeface="Arial" panose="020B0604020202020204" pitchFamily="34" charset="0"/>
              <a:buChar char="•"/>
            </a:pPr>
            <a:r>
              <a:rPr lang="en-US" sz="3400" dirty="0"/>
              <a:t>Noble		103</a:t>
            </a:r>
          </a:p>
          <a:p>
            <a:pPr marL="285750" indent="-285750">
              <a:buFont typeface="Arial" panose="020B0604020202020204" pitchFamily="34" charset="0"/>
              <a:buChar char="•"/>
            </a:pPr>
            <a:r>
              <a:rPr lang="en-US" sz="3400" dirty="0"/>
              <a:t>Scott 		204</a:t>
            </a:r>
          </a:p>
          <a:p>
            <a:pPr marL="285750" indent="-285750">
              <a:buFont typeface="Arial" panose="020B0604020202020204" pitchFamily="34" charset="0"/>
              <a:buChar char="•"/>
            </a:pPr>
            <a:r>
              <a:rPr lang="en-US" sz="3400" dirty="0"/>
              <a:t>Shelby 		261</a:t>
            </a:r>
          </a:p>
          <a:p>
            <a:pPr marL="285750" indent="-285750">
              <a:buFont typeface="Arial" panose="020B0604020202020204" pitchFamily="34" charset="0"/>
              <a:buChar char="•"/>
            </a:pPr>
            <a:r>
              <a:rPr lang="en-US" sz="3400" dirty="0"/>
              <a:t>St. Joseph	291</a:t>
            </a:r>
          </a:p>
          <a:p>
            <a:pPr marL="285750" indent="-285750">
              <a:buFont typeface="Arial" panose="020B0604020202020204" pitchFamily="34" charset="0"/>
              <a:buChar char="•"/>
            </a:pPr>
            <a:r>
              <a:rPr lang="en-US" sz="3400" dirty="0"/>
              <a:t>Warrick 		210</a:t>
            </a:r>
          </a:p>
          <a:p>
            <a:pPr marL="285750" indent="-285750">
              <a:buFont typeface="Arial" panose="020B0604020202020204" pitchFamily="34" charset="0"/>
              <a:buChar char="•"/>
            </a:pPr>
            <a:r>
              <a:rPr lang="en-US" sz="3400" dirty="0"/>
              <a:t>Washington	134</a:t>
            </a:r>
          </a:p>
          <a:p>
            <a:pPr marL="285750" indent="-285750">
              <a:buFont typeface="Arial" panose="020B0604020202020204" pitchFamily="34" charset="0"/>
              <a:buChar char="•"/>
            </a:pPr>
            <a:r>
              <a:rPr lang="en-US" sz="3400" dirty="0"/>
              <a:t>Wayne 		477</a:t>
            </a:r>
          </a:p>
          <a:p>
            <a:pPr marL="285750" indent="-285750">
              <a:buFont typeface="Arial" panose="020B0604020202020204" pitchFamily="34" charset="0"/>
              <a:buChar char="•"/>
            </a:pPr>
            <a:r>
              <a:rPr lang="en-US" sz="3400" dirty="0"/>
              <a:t>Wells		117</a:t>
            </a:r>
          </a:p>
          <a:p>
            <a:pPr marL="285750" indent="-285750">
              <a:buFont typeface="Arial" panose="020B0604020202020204" pitchFamily="34" charset="0"/>
              <a:buChar char="•"/>
            </a:pPr>
            <a:r>
              <a:rPr lang="en-US" sz="3400" dirty="0"/>
              <a:t>Whitley		119</a:t>
            </a:r>
          </a:p>
        </p:txBody>
      </p:sp>
    </p:spTree>
    <p:extLst>
      <p:ext uri="{BB962C8B-B14F-4D97-AF65-F5344CB8AC3E}">
        <p14:creationId xmlns:p14="http://schemas.microsoft.com/office/powerpoint/2010/main" val="1688410384"/>
      </p:ext>
    </p:extLst>
  </p:cSld>
  <p:clrMapOvr>
    <a:masterClrMapping/>
  </p:clrMapOvr>
</p:sld>
</file>

<file path=ppt/theme/theme1.xml><?xml version="1.0" encoding="utf-8"?>
<a:theme xmlns:a="http://schemas.openxmlformats.org/drawingml/2006/main" name="1 ihcda theme o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ealthiest Employers">
      <a:majorFont>
        <a:latin typeface="Frutiger LT Std 57 Cn"/>
        <a:ea typeface=""/>
        <a:cs typeface=""/>
      </a:majorFont>
      <a:minorFont>
        <a:latin typeface="Frutiger LT Std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HCDA-PowerPointStyleGuide-2018" id="{D5D79E47-EFE8-A74C-B0B4-020830A46B91}" vid="{CAEF5AF5-2B61-5344-BE82-FBACF6CE7813}"/>
    </a:ext>
  </a:extLst>
</a:theme>
</file>

<file path=ppt/theme/theme2.xml><?xml version="1.0" encoding="utf-8"?>
<a:theme xmlns:a="http://schemas.openxmlformats.org/drawingml/2006/main" name="2 ihcda theme o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ealthiest Employers">
      <a:majorFont>
        <a:latin typeface="Frutiger LT Std 57 Cn"/>
        <a:ea typeface=""/>
        <a:cs typeface=""/>
      </a:majorFont>
      <a:minorFont>
        <a:latin typeface="Frutiger LT Std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HCDA-PowerPointStyleGuide-2018" id="{D5D79E47-EFE8-A74C-B0B4-020830A46B91}" vid="{9FAB78BE-1F7F-7B4A-8BFE-E53A654A03EA}"/>
    </a:ext>
  </a:extLst>
</a:theme>
</file>

<file path=docProps/app.xml><?xml version="1.0" encoding="utf-8"?>
<Properties xmlns="http://schemas.openxmlformats.org/officeDocument/2006/extended-properties" xmlns:vt="http://schemas.openxmlformats.org/officeDocument/2006/docPropsVTypes">
  <Template>1 ihcda theme one</Template>
  <TotalTime>19235</TotalTime>
  <Words>1503</Words>
  <Application>Microsoft Office PowerPoint</Application>
  <PresentationFormat>On-screen Show (4:3)</PresentationFormat>
  <Paragraphs>267</Paragraphs>
  <Slides>15</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Arial Bold</vt:lpstr>
      <vt:lpstr>ArialMT</vt:lpstr>
      <vt:lpstr>Frutiger LT Std 45 Light</vt:lpstr>
      <vt:lpstr>NeutraText-Demi</vt:lpstr>
      <vt:lpstr>Wingdings</vt:lpstr>
      <vt:lpstr>1 ihcda theme one</vt:lpstr>
      <vt:lpstr>2 ihcda theme one</vt:lpstr>
      <vt:lpstr>Indiana Emergency Rental Assistance Program     </vt:lpstr>
      <vt:lpstr>Agenda</vt:lpstr>
      <vt:lpstr>Indiana programs</vt:lpstr>
      <vt:lpstr>What is IERa?</vt:lpstr>
      <vt:lpstr>Eligibility</vt:lpstr>
      <vt:lpstr>Categorical eligibility for income</vt:lpstr>
      <vt:lpstr>Applications are OPen</vt:lpstr>
      <vt:lpstr>Total Assistance Disbursed and Obligated as of 5/09/22</vt:lpstr>
      <vt:lpstr>Most Active Counties</vt:lpstr>
      <vt:lpstr>Outreach and Promotion </vt:lpstr>
      <vt:lpstr>Era2 housing stability legal services</vt:lpstr>
      <vt:lpstr>ERA2 Housing Stability services</vt:lpstr>
      <vt:lpstr>websites</vt:lpstr>
      <vt:lpstr>Contact Us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Emergency Rental Assistance Program (IERA)</dc:title>
  <dc:creator>Mindi Goodpaster</dc:creator>
  <cp:lastModifiedBy>Greene, Liz (IHCDA)</cp:lastModifiedBy>
  <cp:revision>142</cp:revision>
  <dcterms:created xsi:type="dcterms:W3CDTF">2021-04-23T15:16:13Z</dcterms:created>
  <dcterms:modified xsi:type="dcterms:W3CDTF">2022-05-20T12:56:04Z</dcterms:modified>
</cp:coreProperties>
</file>